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6"/>
  </p:handoutMasterIdLst>
  <p:sldIdLst>
    <p:sldId id="524" r:id="rId4"/>
    <p:sldId id="593" r:id="rId6"/>
    <p:sldId id="594" r:id="rId7"/>
    <p:sldId id="596" r:id="rId8"/>
    <p:sldId id="597" r:id="rId9"/>
    <p:sldId id="598" r:id="rId10"/>
    <p:sldId id="599" r:id="rId11"/>
    <p:sldId id="601" r:id="rId12"/>
    <p:sldId id="602" r:id="rId13"/>
    <p:sldId id="604" r:id="rId14"/>
    <p:sldId id="606"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5DA2"/>
    <a:srgbClr val="F79600"/>
    <a:srgbClr val="3992DB"/>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2" autoAdjust="0"/>
    <p:restoredTop sz="94660" autoAdjust="0"/>
  </p:normalViewPr>
  <p:slideViewPr>
    <p:cSldViewPr>
      <p:cViewPr varScale="1">
        <p:scale>
          <a:sx n="152" d="100"/>
          <a:sy n="152" d="100"/>
        </p:scale>
        <p:origin x="654" y="138"/>
      </p:cViewPr>
      <p:guideLst>
        <p:guide orient="horz" pos="1452"/>
        <p:guide pos="29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582"/>
        <p:guide pos="217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4" name="Freeform 3"/>
          <p:cNvSpPr/>
          <p:nvPr userDrawn="1"/>
        </p:nvSpPr>
        <p:spPr>
          <a:xfrm>
            <a:off x="0" y="0"/>
            <a:ext cx="4572000" cy="5143500"/>
          </a:xfrm>
          <a:custGeom>
            <a:avLst/>
            <a:gdLst>
              <a:gd name="connsiteX0" fmla="*/ 0 w 6096000"/>
              <a:gd name="connsiteY0" fmla="*/ 0 h 6858000"/>
              <a:gd name="connsiteX1" fmla="*/ 6096000 w 6096000"/>
              <a:gd name="connsiteY1" fmla="*/ 0 h 6858000"/>
              <a:gd name="connsiteX2" fmla="*/ 6096000 w 6096000"/>
              <a:gd name="connsiteY2" fmla="*/ 337369 h 6858000"/>
              <a:gd name="connsiteX3" fmla="*/ 383868 w 6096000"/>
              <a:gd name="connsiteY3" fmla="*/ 337369 h 6858000"/>
              <a:gd name="connsiteX4" fmla="*/ 383868 w 6096000"/>
              <a:gd name="connsiteY4" fmla="*/ 6520631 h 6858000"/>
              <a:gd name="connsiteX5" fmla="*/ 6096000 w 6096000"/>
              <a:gd name="connsiteY5" fmla="*/ 6520631 h 6858000"/>
              <a:gd name="connsiteX6" fmla="*/ 6096000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337369"/>
                </a:lnTo>
                <a:lnTo>
                  <a:pt x="383868" y="337369"/>
                </a:lnTo>
                <a:lnTo>
                  <a:pt x="383868" y="6520631"/>
                </a:lnTo>
                <a:lnTo>
                  <a:pt x="6096000" y="6520631"/>
                </a:lnTo>
                <a:lnTo>
                  <a:pt x="6096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5" name="Freeform 4"/>
          <p:cNvSpPr/>
          <p:nvPr userDrawn="1"/>
        </p:nvSpPr>
        <p:spPr>
          <a:xfrm flipH="1">
            <a:off x="4572000" y="0"/>
            <a:ext cx="4572000" cy="5143500"/>
          </a:xfrm>
          <a:custGeom>
            <a:avLst/>
            <a:gdLst>
              <a:gd name="connsiteX0" fmla="*/ 0 w 6096000"/>
              <a:gd name="connsiteY0" fmla="*/ 0 h 6858000"/>
              <a:gd name="connsiteX1" fmla="*/ 6096000 w 6096000"/>
              <a:gd name="connsiteY1" fmla="*/ 0 h 6858000"/>
              <a:gd name="connsiteX2" fmla="*/ 6096000 w 6096000"/>
              <a:gd name="connsiteY2" fmla="*/ 337369 h 6858000"/>
              <a:gd name="connsiteX3" fmla="*/ 383868 w 6096000"/>
              <a:gd name="connsiteY3" fmla="*/ 337369 h 6858000"/>
              <a:gd name="connsiteX4" fmla="*/ 383868 w 6096000"/>
              <a:gd name="connsiteY4" fmla="*/ 6520631 h 6858000"/>
              <a:gd name="connsiteX5" fmla="*/ 6096000 w 6096000"/>
              <a:gd name="connsiteY5" fmla="*/ 6520631 h 6858000"/>
              <a:gd name="connsiteX6" fmla="*/ 6096000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337369"/>
                </a:lnTo>
                <a:lnTo>
                  <a:pt x="383868" y="337369"/>
                </a:lnTo>
                <a:lnTo>
                  <a:pt x="383868" y="6520631"/>
                </a:lnTo>
                <a:lnTo>
                  <a:pt x="6096000" y="6520631"/>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11" name="Text Placeholder 10"/>
          <p:cNvSpPr>
            <a:spLocks noGrp="1"/>
          </p:cNvSpPr>
          <p:nvPr>
            <p:ph type="body" sz="quarter" idx="10" hasCustomPrompt="1"/>
          </p:nvPr>
        </p:nvSpPr>
        <p:spPr>
          <a:xfrm>
            <a:off x="685800" y="1404046"/>
            <a:ext cx="5457825" cy="1731243"/>
          </a:xfrm>
          <a:prstGeom prst="rect">
            <a:avLst/>
          </a:prstGeom>
        </p:spPr>
        <p:txBody>
          <a:bodyPr wrap="square">
            <a:spAutoFit/>
          </a:bodyPr>
          <a:lstStyle>
            <a:lvl1pPr marL="0" indent="0">
              <a:buNone/>
              <a:defRPr sz="6000" b="1">
                <a:solidFill>
                  <a:schemeClr val="bg1"/>
                </a:solidFill>
              </a:defRPr>
            </a:lvl1pPr>
          </a:lstStyle>
          <a:p>
            <a:pPr lvl="0"/>
            <a:r>
              <a:rPr lang="en-US" dirty="0"/>
              <a:t>BUSINESS REPORT</a:t>
            </a:r>
            <a:endParaRPr lang="en-US" dirty="0"/>
          </a:p>
        </p:txBody>
      </p:sp>
      <p:sp>
        <p:nvSpPr>
          <p:cNvPr id="12" name="Text Placeholder 10"/>
          <p:cNvSpPr>
            <a:spLocks noGrp="1"/>
          </p:cNvSpPr>
          <p:nvPr>
            <p:ph type="body" sz="quarter" idx="11" hasCustomPrompt="1"/>
          </p:nvPr>
        </p:nvSpPr>
        <p:spPr>
          <a:xfrm>
            <a:off x="685800" y="3135289"/>
            <a:ext cx="5457825" cy="276999"/>
          </a:xfrm>
          <a:prstGeom prst="rect">
            <a:avLst/>
          </a:prstGeom>
        </p:spPr>
        <p:txBody>
          <a:bodyPr wrap="square">
            <a:spAutoFit/>
          </a:bodyPr>
          <a:lstStyle>
            <a:lvl1pPr marL="0" indent="0">
              <a:buNone/>
              <a:defRPr sz="1500" b="0">
                <a:solidFill>
                  <a:schemeClr val="bg1"/>
                </a:solidFill>
              </a:defRPr>
            </a:lvl1pPr>
          </a:lstStyle>
          <a:p>
            <a:pPr lvl="0"/>
            <a:r>
              <a:rPr lang="en-US" dirty="0"/>
              <a:t>PRESENTED BY </a:t>
            </a:r>
            <a:r>
              <a:rPr lang="en-US" dirty="0" err="1"/>
              <a:t>OfficePLUS</a:t>
            </a:r>
            <a:endParaRPr lang="en-US" dirty="0"/>
          </a:p>
        </p:txBody>
      </p:sp>
      <p:sp>
        <p:nvSpPr>
          <p:cNvPr id="17" name="Freeform 16"/>
          <p:cNvSpPr/>
          <p:nvPr userDrawn="1"/>
        </p:nvSpPr>
        <p:spPr>
          <a:xfrm>
            <a:off x="7858125" y="3926723"/>
            <a:ext cx="726341" cy="726341"/>
          </a:xfrm>
          <a:custGeom>
            <a:avLst/>
            <a:gdLst>
              <a:gd name="connsiteX0" fmla="*/ 247650 w 2187654"/>
              <a:gd name="connsiteY0" fmla="*/ 247650 h 2187654"/>
              <a:gd name="connsiteX1" fmla="*/ 247650 w 2187654"/>
              <a:gd name="connsiteY1" fmla="*/ 1940004 h 2187654"/>
              <a:gd name="connsiteX2" fmla="*/ 1940004 w 2187654"/>
              <a:gd name="connsiteY2" fmla="*/ 1940004 h 2187654"/>
              <a:gd name="connsiteX3" fmla="*/ 1940004 w 2187654"/>
              <a:gd name="connsiteY3" fmla="*/ 247650 h 2187654"/>
              <a:gd name="connsiteX4" fmla="*/ 0 w 2187654"/>
              <a:gd name="connsiteY4" fmla="*/ 0 h 2187654"/>
              <a:gd name="connsiteX5" fmla="*/ 2187654 w 2187654"/>
              <a:gd name="connsiteY5" fmla="*/ 0 h 2187654"/>
              <a:gd name="connsiteX6" fmla="*/ 2187654 w 2187654"/>
              <a:gd name="connsiteY6" fmla="*/ 2187654 h 2187654"/>
              <a:gd name="connsiteX7" fmla="*/ 0 w 2187654"/>
              <a:gd name="connsiteY7" fmla="*/ 2187654 h 21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7654" h="2187654">
                <a:moveTo>
                  <a:pt x="247650" y="247650"/>
                </a:moveTo>
                <a:lnTo>
                  <a:pt x="247650" y="1940004"/>
                </a:lnTo>
                <a:lnTo>
                  <a:pt x="1940004" y="1940004"/>
                </a:lnTo>
                <a:lnTo>
                  <a:pt x="1940004" y="247650"/>
                </a:lnTo>
                <a:close/>
                <a:moveTo>
                  <a:pt x="0" y="0"/>
                </a:moveTo>
                <a:lnTo>
                  <a:pt x="2187654" y="0"/>
                </a:lnTo>
                <a:lnTo>
                  <a:pt x="2187654" y="2187654"/>
                </a:lnTo>
                <a:lnTo>
                  <a:pt x="0" y="218765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3500438" y="0"/>
            <a:ext cx="564356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Frame 8"/>
          <p:cNvSpPr/>
          <p:nvPr userDrawn="1"/>
        </p:nvSpPr>
        <p:spPr>
          <a:xfrm>
            <a:off x="2356268" y="317883"/>
            <a:ext cx="3001545" cy="2774115"/>
          </a:xfrm>
          <a:prstGeom prst="frame">
            <a:avLst>
              <a:gd name="adj1" fmla="val 40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Text Placeholder 10"/>
          <p:cNvSpPr>
            <a:spLocks noGrp="1"/>
          </p:cNvSpPr>
          <p:nvPr>
            <p:ph type="body" sz="quarter" idx="10" hasCustomPrompt="1"/>
          </p:nvPr>
        </p:nvSpPr>
        <p:spPr>
          <a:xfrm>
            <a:off x="3343275" y="2011912"/>
            <a:ext cx="1885950" cy="900247"/>
          </a:xfrm>
          <a:prstGeom prst="rect">
            <a:avLst/>
          </a:prstGeom>
        </p:spPr>
        <p:txBody>
          <a:bodyPr wrap="square">
            <a:spAutoFit/>
          </a:bodyPr>
          <a:lstStyle>
            <a:lvl1pPr marL="0" indent="0" algn="ctr">
              <a:buNone/>
              <a:defRPr sz="6000" b="1">
                <a:solidFill>
                  <a:schemeClr val="tx1">
                    <a:lumMod val="85000"/>
                    <a:lumOff val="15000"/>
                  </a:schemeClr>
                </a:solidFill>
              </a:defRPr>
            </a:lvl1pPr>
          </a:lstStyle>
          <a:p>
            <a:pPr lvl="0"/>
            <a:r>
              <a:rPr lang="zh-CN" altLang="en-US" dirty="0"/>
              <a:t>目录</a:t>
            </a:r>
            <a:endParaRPr lang="en-US" dirty="0"/>
          </a:p>
        </p:txBody>
      </p:sp>
      <p:sp>
        <p:nvSpPr>
          <p:cNvPr id="11" name="Text Placeholder 10"/>
          <p:cNvSpPr>
            <a:spLocks noGrp="1"/>
          </p:cNvSpPr>
          <p:nvPr>
            <p:ph type="body" sz="quarter" idx="11" hasCustomPrompt="1"/>
          </p:nvPr>
        </p:nvSpPr>
        <p:spPr>
          <a:xfrm>
            <a:off x="3343275" y="1485614"/>
            <a:ext cx="1885950" cy="484748"/>
          </a:xfrm>
          <a:prstGeom prst="rect">
            <a:avLst/>
          </a:prstGeom>
        </p:spPr>
        <p:txBody>
          <a:bodyPr wrap="square">
            <a:spAutoFit/>
          </a:bodyPr>
          <a:lstStyle>
            <a:lvl1pPr marL="0" indent="0" algn="ctr">
              <a:buNone/>
              <a:defRPr sz="3000" b="1">
                <a:solidFill>
                  <a:schemeClr val="tx1">
                    <a:lumMod val="85000"/>
                    <a:lumOff val="15000"/>
                  </a:schemeClr>
                </a:solidFill>
              </a:defRPr>
            </a:lvl1pPr>
          </a:lstStyle>
          <a:p>
            <a:pPr lvl="0"/>
            <a:r>
              <a:rPr lang="en-US" altLang="zh-CN" dirty="0"/>
              <a:t>Content</a:t>
            </a:r>
            <a:endParaRPr lang="en-US" dirty="0"/>
          </a:p>
        </p:txBody>
      </p:sp>
      <p:sp>
        <p:nvSpPr>
          <p:cNvPr id="14" name="Text Placeholder 10"/>
          <p:cNvSpPr>
            <a:spLocks noGrp="1"/>
          </p:cNvSpPr>
          <p:nvPr>
            <p:ph type="body" sz="quarter" idx="14" hasCustomPrompt="1"/>
          </p:nvPr>
        </p:nvSpPr>
        <p:spPr>
          <a:xfrm>
            <a:off x="5481011" y="2591790"/>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en-US" dirty="0"/>
              <a:t>PART 1</a:t>
            </a:r>
            <a:endParaRPr lang="en-US" dirty="0"/>
          </a:p>
        </p:txBody>
      </p:sp>
      <p:sp>
        <p:nvSpPr>
          <p:cNvPr id="18" name="Text Placeholder 10"/>
          <p:cNvSpPr>
            <a:spLocks noGrp="1"/>
          </p:cNvSpPr>
          <p:nvPr>
            <p:ph type="body" sz="quarter" idx="18" hasCustomPrompt="1"/>
          </p:nvPr>
        </p:nvSpPr>
        <p:spPr>
          <a:xfrm>
            <a:off x="5481011" y="2907557"/>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zh-CN" altLang="en-US" dirty="0"/>
              <a:t>输入标题</a:t>
            </a:r>
            <a:endParaRPr lang="en-US" dirty="0"/>
          </a:p>
        </p:txBody>
      </p:sp>
      <p:sp>
        <p:nvSpPr>
          <p:cNvPr id="20" name="Text Placeholder 10"/>
          <p:cNvSpPr>
            <a:spLocks noGrp="1"/>
          </p:cNvSpPr>
          <p:nvPr>
            <p:ph type="body" sz="quarter" idx="19" hasCustomPrompt="1"/>
          </p:nvPr>
        </p:nvSpPr>
        <p:spPr>
          <a:xfrm>
            <a:off x="7209799" y="2591790"/>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en-US" dirty="0"/>
              <a:t>PART 1</a:t>
            </a:r>
            <a:endParaRPr lang="en-US" dirty="0"/>
          </a:p>
        </p:txBody>
      </p:sp>
      <p:sp>
        <p:nvSpPr>
          <p:cNvPr id="21" name="Text Placeholder 10"/>
          <p:cNvSpPr>
            <a:spLocks noGrp="1"/>
          </p:cNvSpPr>
          <p:nvPr>
            <p:ph type="body" sz="quarter" idx="20" hasCustomPrompt="1"/>
          </p:nvPr>
        </p:nvSpPr>
        <p:spPr>
          <a:xfrm>
            <a:off x="7209799" y="2907557"/>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zh-CN" altLang="en-US" dirty="0"/>
              <a:t>输入标题</a:t>
            </a:r>
            <a:endParaRPr lang="en-US" dirty="0"/>
          </a:p>
        </p:txBody>
      </p:sp>
      <p:sp>
        <p:nvSpPr>
          <p:cNvPr id="22" name="Text Placeholder 10"/>
          <p:cNvSpPr>
            <a:spLocks noGrp="1"/>
          </p:cNvSpPr>
          <p:nvPr>
            <p:ph type="body" sz="quarter" idx="21" hasCustomPrompt="1"/>
          </p:nvPr>
        </p:nvSpPr>
        <p:spPr>
          <a:xfrm>
            <a:off x="5481011" y="3382598"/>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en-US" dirty="0"/>
              <a:t>PART 1</a:t>
            </a:r>
            <a:endParaRPr lang="en-US" dirty="0"/>
          </a:p>
        </p:txBody>
      </p:sp>
      <p:sp>
        <p:nvSpPr>
          <p:cNvPr id="23" name="Text Placeholder 10"/>
          <p:cNvSpPr>
            <a:spLocks noGrp="1"/>
          </p:cNvSpPr>
          <p:nvPr>
            <p:ph type="body" sz="quarter" idx="22" hasCustomPrompt="1"/>
          </p:nvPr>
        </p:nvSpPr>
        <p:spPr>
          <a:xfrm>
            <a:off x="5481011" y="3698364"/>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zh-CN" altLang="en-US" dirty="0"/>
              <a:t>输入标题</a:t>
            </a:r>
            <a:endParaRPr lang="en-US" dirty="0"/>
          </a:p>
        </p:txBody>
      </p:sp>
      <p:sp>
        <p:nvSpPr>
          <p:cNvPr id="24" name="Text Placeholder 10"/>
          <p:cNvSpPr>
            <a:spLocks noGrp="1"/>
          </p:cNvSpPr>
          <p:nvPr>
            <p:ph type="body" sz="quarter" idx="23" hasCustomPrompt="1"/>
          </p:nvPr>
        </p:nvSpPr>
        <p:spPr>
          <a:xfrm>
            <a:off x="7209799" y="3382598"/>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en-US" dirty="0"/>
              <a:t>PART 1</a:t>
            </a:r>
            <a:endParaRPr lang="en-US" dirty="0"/>
          </a:p>
        </p:txBody>
      </p:sp>
      <p:sp>
        <p:nvSpPr>
          <p:cNvPr id="25" name="Text Placeholder 10"/>
          <p:cNvSpPr>
            <a:spLocks noGrp="1"/>
          </p:cNvSpPr>
          <p:nvPr>
            <p:ph type="body" sz="quarter" idx="24" hasCustomPrompt="1"/>
          </p:nvPr>
        </p:nvSpPr>
        <p:spPr>
          <a:xfrm>
            <a:off x="7209799" y="3698364"/>
            <a:ext cx="1470443" cy="318549"/>
          </a:xfrm>
          <a:prstGeom prst="rect">
            <a:avLst/>
          </a:prstGeom>
        </p:spPr>
        <p:txBody>
          <a:bodyPr wrap="square">
            <a:spAutoFit/>
          </a:bodyPr>
          <a:lstStyle>
            <a:lvl1pPr marL="0" indent="0" algn="l">
              <a:buNone/>
              <a:defRPr sz="1800" b="1" baseline="0">
                <a:solidFill>
                  <a:schemeClr val="tx1">
                    <a:lumMod val="85000"/>
                    <a:lumOff val="15000"/>
                  </a:schemeClr>
                </a:solidFill>
              </a:defRPr>
            </a:lvl1pPr>
          </a:lstStyle>
          <a:p>
            <a:pPr lvl="0"/>
            <a:r>
              <a:rPr lang="zh-CN" altLang="en-US" dirty="0"/>
              <a:t>输入标题</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2"/>
        </a:solidFill>
        <a:effectLst/>
      </p:bgPr>
    </p:bg>
    <p:spTree>
      <p:nvGrpSpPr>
        <p:cNvPr id="1" name=""/>
        <p:cNvGrpSpPr/>
        <p:nvPr/>
      </p:nvGrpSpPr>
      <p:grpSpPr>
        <a:xfrm>
          <a:off x="0" y="0"/>
          <a:ext cx="0" cy="0"/>
          <a:chOff x="0" y="0"/>
          <a:chExt cx="0" cy="0"/>
        </a:xfrm>
      </p:grpSpPr>
      <p:sp>
        <p:nvSpPr>
          <p:cNvPr id="9" name="任意多边形 8"/>
          <p:cNvSpPr/>
          <p:nvPr userDrawn="1"/>
        </p:nvSpPr>
        <p:spPr>
          <a:xfrm rot="2700000">
            <a:off x="3470512" y="-1101487"/>
            <a:ext cx="2202976" cy="2202976"/>
          </a:xfrm>
          <a:custGeom>
            <a:avLst/>
            <a:gdLst>
              <a:gd name="connsiteX0" fmla="*/ 0 w 2202976"/>
              <a:gd name="connsiteY0" fmla="*/ 2202976 h 2202976"/>
              <a:gd name="connsiteX1" fmla="*/ 167878 w 2202976"/>
              <a:gd name="connsiteY1" fmla="*/ 2035097 h 2202976"/>
              <a:gd name="connsiteX2" fmla="*/ 2035097 w 2202976"/>
              <a:gd name="connsiteY2" fmla="*/ 2035097 h 2202976"/>
              <a:gd name="connsiteX3" fmla="*/ 2035097 w 2202976"/>
              <a:gd name="connsiteY3" fmla="*/ 167878 h 2202976"/>
              <a:gd name="connsiteX4" fmla="*/ 2202976 w 2202976"/>
              <a:gd name="connsiteY4" fmla="*/ 0 h 2202976"/>
              <a:gd name="connsiteX5" fmla="*/ 2202976 w 2202976"/>
              <a:gd name="connsiteY5" fmla="*/ 2202976 h 220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2976" h="2202976">
                <a:moveTo>
                  <a:pt x="0" y="2202976"/>
                </a:moveTo>
                <a:lnTo>
                  <a:pt x="167878" y="2035097"/>
                </a:lnTo>
                <a:lnTo>
                  <a:pt x="2035097" y="2035097"/>
                </a:lnTo>
                <a:lnTo>
                  <a:pt x="2035097" y="167878"/>
                </a:lnTo>
                <a:lnTo>
                  <a:pt x="2202976" y="0"/>
                </a:lnTo>
                <a:lnTo>
                  <a:pt x="2202976" y="2202976"/>
                </a:lnTo>
                <a:close/>
              </a:path>
            </a:pathLst>
          </a:cu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Text Placeholder 10"/>
          <p:cNvSpPr>
            <a:spLocks noGrp="1"/>
          </p:cNvSpPr>
          <p:nvPr>
            <p:ph type="body" sz="quarter" idx="10" hasCustomPrompt="1"/>
          </p:nvPr>
        </p:nvSpPr>
        <p:spPr>
          <a:xfrm>
            <a:off x="1843088" y="2121626"/>
            <a:ext cx="5457825" cy="900247"/>
          </a:xfrm>
          <a:prstGeom prst="rect">
            <a:avLst/>
          </a:prstGeom>
        </p:spPr>
        <p:txBody>
          <a:bodyPr wrap="square">
            <a:spAutoFit/>
          </a:bodyPr>
          <a:lstStyle>
            <a:lvl1pPr marL="0" indent="0" algn="ctr">
              <a:buNone/>
              <a:defRPr sz="6000" b="1">
                <a:solidFill>
                  <a:schemeClr val="bg1"/>
                </a:solidFill>
              </a:defRPr>
            </a:lvl1pPr>
          </a:lstStyle>
          <a:p>
            <a:pPr lvl="0"/>
            <a:r>
              <a:rPr lang="zh-CN" altLang="en-US" dirty="0"/>
              <a:t>输入标题</a:t>
            </a:r>
            <a:endParaRPr lang="zh-CN" altLang="en-US" dirty="0"/>
          </a:p>
        </p:txBody>
      </p:sp>
      <p:sp>
        <p:nvSpPr>
          <p:cNvPr id="5" name="Text Placeholder 10"/>
          <p:cNvSpPr>
            <a:spLocks noGrp="1"/>
          </p:cNvSpPr>
          <p:nvPr>
            <p:ph type="body" sz="quarter" idx="11" hasCustomPrompt="1"/>
          </p:nvPr>
        </p:nvSpPr>
        <p:spPr>
          <a:xfrm>
            <a:off x="1843088" y="3020799"/>
            <a:ext cx="5457825" cy="318549"/>
          </a:xfrm>
          <a:prstGeom prst="rect">
            <a:avLst/>
          </a:prstGeom>
        </p:spPr>
        <p:txBody>
          <a:bodyPr wrap="square">
            <a:spAutoFit/>
          </a:bodyPr>
          <a:lstStyle>
            <a:lvl1pPr marL="0" indent="0" algn="ctr">
              <a:buNone/>
              <a:defRPr sz="1800" b="0">
                <a:solidFill>
                  <a:schemeClr val="bg1"/>
                </a:solidFill>
              </a:defRPr>
            </a:lvl1pPr>
          </a:lstStyle>
          <a:p>
            <a:pPr lvl="0"/>
            <a:r>
              <a:rPr lang="en-US" altLang="zh-CN" dirty="0"/>
              <a:t>PART 1</a:t>
            </a:r>
            <a:endParaRPr lang="en-US" altLang="zh-CN" dirty="0"/>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3" name="Frame 2"/>
          <p:cNvSpPr/>
          <p:nvPr userDrawn="1"/>
        </p:nvSpPr>
        <p:spPr>
          <a:xfrm>
            <a:off x="690754" y="-1069174"/>
            <a:ext cx="3001545" cy="3170118"/>
          </a:xfrm>
          <a:prstGeom prst="frame">
            <a:avLst>
              <a:gd name="adj1" fmla="val 40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Text Placeholder 10"/>
          <p:cNvSpPr>
            <a:spLocks noGrp="1"/>
          </p:cNvSpPr>
          <p:nvPr>
            <p:ph type="body" sz="quarter" idx="10" hasCustomPrompt="1"/>
          </p:nvPr>
        </p:nvSpPr>
        <p:spPr>
          <a:xfrm>
            <a:off x="837956" y="1204716"/>
            <a:ext cx="2707140" cy="630173"/>
          </a:xfrm>
          <a:prstGeom prst="rect">
            <a:avLst/>
          </a:prstGeom>
        </p:spPr>
        <p:txBody>
          <a:bodyPr wrap="square">
            <a:spAutoFit/>
          </a:bodyPr>
          <a:lstStyle>
            <a:lvl1pPr marL="0" indent="0" algn="r">
              <a:buNone/>
              <a:defRPr sz="4050" b="1">
                <a:solidFill>
                  <a:schemeClr val="tx1"/>
                </a:solidFill>
              </a:defRPr>
            </a:lvl1pPr>
          </a:lstStyle>
          <a:p>
            <a:pPr lvl="0"/>
            <a:r>
              <a:rPr lang="zh-CN" altLang="en-US" dirty="0"/>
              <a:t>添加标题</a:t>
            </a:r>
            <a:endParaRPr lang="zh-CN" altLang="en-US" dirty="0"/>
          </a:p>
        </p:txBody>
      </p:sp>
      <p:sp>
        <p:nvSpPr>
          <p:cNvPr id="5" name="Text Placeholder 10"/>
          <p:cNvSpPr>
            <a:spLocks noGrp="1"/>
          </p:cNvSpPr>
          <p:nvPr>
            <p:ph type="body" sz="quarter" idx="11" hasCustomPrompt="1"/>
          </p:nvPr>
        </p:nvSpPr>
        <p:spPr>
          <a:xfrm>
            <a:off x="837956" y="886167"/>
            <a:ext cx="2707140" cy="318549"/>
          </a:xfrm>
          <a:prstGeom prst="rect">
            <a:avLst/>
          </a:prstGeom>
        </p:spPr>
        <p:txBody>
          <a:bodyPr wrap="square">
            <a:spAutoFit/>
          </a:bodyPr>
          <a:lstStyle>
            <a:lvl1pPr marL="0" indent="0" algn="r">
              <a:buNone/>
              <a:defRPr sz="1800" b="1">
                <a:solidFill>
                  <a:schemeClr val="tx1"/>
                </a:solidFill>
              </a:defRPr>
            </a:lvl1pPr>
          </a:lstStyle>
          <a:p>
            <a:pPr lvl="0"/>
            <a:r>
              <a:rPr lang="en-US" altLang="zh-CN" dirty="0"/>
              <a:t>Add the text here</a:t>
            </a:r>
            <a:endParaRPr lang="en-US" altLang="zh-CN"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_4">
    <p:bg>
      <p:bgPr>
        <a:solidFill>
          <a:schemeClr val="accent2"/>
        </a:solidFill>
        <a:effectLst/>
      </p:bgPr>
    </p:bg>
    <p:spTree>
      <p:nvGrpSpPr>
        <p:cNvPr id="1" name=""/>
        <p:cNvGrpSpPr/>
        <p:nvPr/>
      </p:nvGrpSpPr>
      <p:grpSpPr>
        <a:xfrm>
          <a:off x="0" y="0"/>
          <a:ext cx="0" cy="0"/>
          <a:chOff x="0" y="0"/>
          <a:chExt cx="0" cy="0"/>
        </a:xfrm>
      </p:grpSpPr>
      <p:sp>
        <p:nvSpPr>
          <p:cNvPr id="3" name="Frame 2"/>
          <p:cNvSpPr/>
          <p:nvPr userDrawn="1"/>
        </p:nvSpPr>
        <p:spPr>
          <a:xfrm>
            <a:off x="690754" y="-1069174"/>
            <a:ext cx="3001545" cy="3170118"/>
          </a:xfrm>
          <a:prstGeom prst="frame">
            <a:avLst>
              <a:gd name="adj1" fmla="val 4099"/>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Text Placeholder 10"/>
          <p:cNvSpPr>
            <a:spLocks noGrp="1"/>
          </p:cNvSpPr>
          <p:nvPr>
            <p:ph type="body" sz="quarter" idx="10" hasCustomPrompt="1"/>
          </p:nvPr>
        </p:nvSpPr>
        <p:spPr>
          <a:xfrm>
            <a:off x="837956" y="1204716"/>
            <a:ext cx="2707140" cy="630173"/>
          </a:xfrm>
          <a:prstGeom prst="rect">
            <a:avLst/>
          </a:prstGeom>
        </p:spPr>
        <p:txBody>
          <a:bodyPr wrap="square">
            <a:spAutoFit/>
          </a:bodyPr>
          <a:lstStyle>
            <a:lvl1pPr marL="0" indent="0" algn="r">
              <a:buNone/>
              <a:defRPr sz="4050" b="1">
                <a:solidFill>
                  <a:schemeClr val="bg1"/>
                </a:solidFill>
              </a:defRPr>
            </a:lvl1pPr>
          </a:lstStyle>
          <a:p>
            <a:pPr lvl="0"/>
            <a:r>
              <a:rPr lang="zh-CN" altLang="en-US" dirty="0"/>
              <a:t>添加标题</a:t>
            </a:r>
            <a:endParaRPr lang="zh-CN" altLang="en-US" dirty="0"/>
          </a:p>
        </p:txBody>
      </p:sp>
      <p:sp>
        <p:nvSpPr>
          <p:cNvPr id="5" name="Text Placeholder 10"/>
          <p:cNvSpPr>
            <a:spLocks noGrp="1"/>
          </p:cNvSpPr>
          <p:nvPr>
            <p:ph type="body" sz="quarter" idx="11" hasCustomPrompt="1"/>
          </p:nvPr>
        </p:nvSpPr>
        <p:spPr>
          <a:xfrm>
            <a:off x="837956" y="886167"/>
            <a:ext cx="2707140" cy="318549"/>
          </a:xfrm>
          <a:prstGeom prst="rect">
            <a:avLst/>
          </a:prstGeom>
        </p:spPr>
        <p:txBody>
          <a:bodyPr wrap="square">
            <a:spAutoFit/>
          </a:bodyPr>
          <a:lstStyle>
            <a:lvl1pPr marL="0" indent="0" algn="r">
              <a:buNone/>
              <a:defRPr sz="1800" b="1">
                <a:solidFill>
                  <a:schemeClr val="bg1"/>
                </a:solidFill>
              </a:defRPr>
            </a:lvl1pPr>
          </a:lstStyle>
          <a:p>
            <a:pPr lvl="0"/>
            <a:r>
              <a:rPr lang="en-US" altLang="zh-CN" dirty="0"/>
              <a:t>Add the text here</a:t>
            </a:r>
            <a:endParaRPr lang="en-US" altLang="zh-CN"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2" name="Rectangle 1"/>
          <p:cNvSpPr/>
          <p:nvPr userDrawn="1"/>
        </p:nvSpPr>
        <p:spPr>
          <a:xfrm>
            <a:off x="0" y="0"/>
            <a:ext cx="36031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 name="Text Placeholder 10"/>
          <p:cNvSpPr>
            <a:spLocks noGrp="1"/>
          </p:cNvSpPr>
          <p:nvPr>
            <p:ph type="body" sz="quarter" idx="10" hasCustomPrompt="1"/>
          </p:nvPr>
        </p:nvSpPr>
        <p:spPr>
          <a:xfrm>
            <a:off x="837956" y="1661317"/>
            <a:ext cx="2707140" cy="630173"/>
          </a:xfrm>
          <a:prstGeom prst="rect">
            <a:avLst/>
          </a:prstGeom>
        </p:spPr>
        <p:txBody>
          <a:bodyPr wrap="square">
            <a:spAutoFit/>
          </a:bodyPr>
          <a:lstStyle>
            <a:lvl1pPr marL="0" indent="0" algn="r">
              <a:buNone/>
              <a:defRPr sz="4050" b="1">
                <a:solidFill>
                  <a:schemeClr val="bg1"/>
                </a:solidFill>
              </a:defRPr>
            </a:lvl1pPr>
          </a:lstStyle>
          <a:p>
            <a:pPr lvl="0"/>
            <a:r>
              <a:rPr lang="zh-CN" altLang="en-US" dirty="0"/>
              <a:t>添加标题</a:t>
            </a:r>
            <a:endParaRPr lang="zh-CN" altLang="en-US" dirty="0"/>
          </a:p>
        </p:txBody>
      </p:sp>
      <p:sp>
        <p:nvSpPr>
          <p:cNvPr id="4" name="Text Placeholder 10"/>
          <p:cNvSpPr>
            <a:spLocks noGrp="1"/>
          </p:cNvSpPr>
          <p:nvPr>
            <p:ph type="body" sz="quarter" idx="11" hasCustomPrompt="1"/>
          </p:nvPr>
        </p:nvSpPr>
        <p:spPr>
          <a:xfrm>
            <a:off x="837956" y="1342768"/>
            <a:ext cx="2707140" cy="318549"/>
          </a:xfrm>
          <a:prstGeom prst="rect">
            <a:avLst/>
          </a:prstGeom>
        </p:spPr>
        <p:txBody>
          <a:bodyPr wrap="square">
            <a:spAutoFit/>
          </a:bodyPr>
          <a:lstStyle>
            <a:lvl1pPr marL="0" indent="0" algn="r">
              <a:buNone/>
              <a:defRPr sz="1800" b="1">
                <a:solidFill>
                  <a:schemeClr val="bg1"/>
                </a:solidFill>
              </a:defRPr>
            </a:lvl1pPr>
          </a:lstStyle>
          <a:p>
            <a:pPr lvl="0"/>
            <a:r>
              <a:rPr lang="en-US" altLang="zh-CN" dirty="0"/>
              <a:t>Add the text here</a:t>
            </a:r>
            <a:endParaRPr lang="en-US" altLang="zh-CN" dirty="0"/>
          </a:p>
        </p:txBody>
      </p:sp>
      <p:sp>
        <p:nvSpPr>
          <p:cNvPr id="5" name="Text Placeholder 10"/>
          <p:cNvSpPr>
            <a:spLocks noGrp="1"/>
          </p:cNvSpPr>
          <p:nvPr>
            <p:ph type="body" sz="quarter" idx="12" hasCustomPrompt="1"/>
          </p:nvPr>
        </p:nvSpPr>
        <p:spPr>
          <a:xfrm>
            <a:off x="250372" y="2788697"/>
            <a:ext cx="3294725" cy="969497"/>
          </a:xfrm>
          <a:prstGeom prst="rect">
            <a:avLst/>
          </a:prstGeom>
        </p:spPr>
        <p:txBody>
          <a:bodyPr wrap="square">
            <a:spAutoFit/>
          </a:bodyPr>
          <a:lstStyle>
            <a:lvl1pPr marL="0" indent="0" algn="r">
              <a:lnSpc>
                <a:spcPct val="130000"/>
              </a:lnSpc>
              <a:buNone/>
              <a:defRPr sz="900" b="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endParaRPr lang="zh-CN" altLang="en-US" dirty="0"/>
          </a:p>
        </p:txBody>
      </p:sp>
      <p:sp>
        <p:nvSpPr>
          <p:cNvPr id="6" name="Rectangle 5"/>
          <p:cNvSpPr/>
          <p:nvPr userDrawn="1"/>
        </p:nvSpPr>
        <p:spPr>
          <a:xfrm>
            <a:off x="837956" y="2317316"/>
            <a:ext cx="2707141" cy="34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Right Triangle 6"/>
          <p:cNvSpPr/>
          <p:nvPr userDrawn="1"/>
        </p:nvSpPr>
        <p:spPr>
          <a:xfrm flipH="1" flipV="1">
            <a:off x="3357562" y="2377433"/>
            <a:ext cx="187535" cy="1765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7780" y="627380"/>
            <a:ext cx="9180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丁明">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5669"/>
          <a:stretch>
            <a:fillRect/>
          </a:stretch>
        </p:blipFill>
        <p:spPr>
          <a:xfrm>
            <a:off x="0" y="-6217"/>
            <a:ext cx="9144000" cy="3588252"/>
          </a:xfrm>
          <a:prstGeom prst="rect">
            <a:avLst/>
          </a:prstGeom>
        </p:spPr>
      </p:pic>
      <p:sp>
        <p:nvSpPr>
          <p:cNvPr id="5" name="矩形 4"/>
          <p:cNvSpPr/>
          <p:nvPr/>
        </p:nvSpPr>
        <p:spPr>
          <a:xfrm>
            <a:off x="243840" y="3127058"/>
            <a:ext cx="712470" cy="652780"/>
          </a:xfrm>
          <a:prstGeom prst="rect">
            <a:avLst/>
          </a:prstGeom>
          <a:noFill/>
          <a:ln>
            <a:solidFill>
              <a:srgbClr val="FF3300"/>
            </a:solidFill>
          </a:ln>
          <a:extLst>
            <a:ext uri="{909E8E84-426E-40DD-AFC4-6F175D3DCCD1}">
              <a14:hiddenFill xmlns:a14="http://schemas.microsoft.com/office/drawing/2010/main">
                <a:solidFill>
                  <a:schemeClr val="accent1">
                    <a:lumMod val="75000"/>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20395" y="3582035"/>
            <a:ext cx="649605" cy="615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20395" y="3477374"/>
            <a:ext cx="7828915" cy="1531620"/>
          </a:xfrm>
          <a:prstGeom prst="rect">
            <a:avLst/>
          </a:prstGeom>
          <a:noFill/>
        </p:spPr>
        <p:txBody>
          <a:bodyPr wrap="square" rtlCol="0">
            <a:spAutoFit/>
          </a:bodyPr>
          <a:lstStyle/>
          <a:p>
            <a:pPr algn="l">
              <a:lnSpc>
                <a:spcPct val="110000"/>
              </a:lnSpc>
            </a:pPr>
            <a:r>
              <a:rPr lang="zh-CN" altLang="en-US" b="1" dirty="0" smtClean="0">
                <a:solidFill>
                  <a:srgbClr val="FF3300"/>
                </a:solidFill>
                <a:latin typeface="微软雅黑" panose="020B0503020204020204" pitchFamily="34" charset="-122"/>
                <a:ea typeface="微软雅黑" panose="020B0503020204020204" pitchFamily="34" charset="-122"/>
              </a:rPr>
              <a:t>智能制造——</a:t>
            </a:r>
            <a:endParaRPr lang="zh-CN" altLang="en-US" b="1" dirty="0" smtClean="0">
              <a:solidFill>
                <a:srgbClr val="FF3300"/>
              </a:solidFill>
              <a:latin typeface="微软雅黑" panose="020B0503020204020204" pitchFamily="34" charset="-122"/>
              <a:ea typeface="微软雅黑" panose="020B0503020204020204" pitchFamily="34" charset="-122"/>
            </a:endParaRPr>
          </a:p>
          <a:p>
            <a:pPr algn="l">
              <a:lnSpc>
                <a:spcPct val="110000"/>
              </a:lnSpc>
            </a:pPr>
            <a:r>
              <a:rPr lang="zh-CN" altLang="en-US" b="1" dirty="0" smtClean="0">
                <a:solidFill>
                  <a:srgbClr val="FF3300"/>
                </a:solidFill>
                <a:latin typeface="微软雅黑" panose="020B0503020204020204" pitchFamily="34" charset="-122"/>
                <a:ea typeface="微软雅黑" panose="020B0503020204020204" pitchFamily="34" charset="-122"/>
              </a:rPr>
              <a:t>株洲新芦淞（白关）国际服饰产业园</a:t>
            </a:r>
            <a:endParaRPr lang="zh-CN" altLang="en-US" b="1" dirty="0" smtClean="0">
              <a:solidFill>
                <a:srgbClr val="FF3300"/>
              </a:solidFill>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白关服饰产业城位于全国改革试点小镇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白关镇，是株洲千亿服饰产业集群的核心项目</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株洲东部新城核心版块，未来该区域将成为国家级服饰产业集群示范区，总占地约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19.1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平方公里，</a:t>
            </a:r>
            <a:r>
              <a:rPr lang="zh-CN" altLang="en-US" sz="12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总投资约</a:t>
            </a:r>
            <a:r>
              <a:rPr lang="en-US" altLang="zh-CN" sz="12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500</a:t>
            </a:r>
            <a:r>
              <a:rPr lang="zh-CN" altLang="en-US" sz="12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sym typeface="+mn-ea"/>
              </a:rPr>
              <a:t>亿</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，预计在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年内打造建筑面积约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400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万平方的中国最大的服饰产业新城。目前，园区已建成服饰标准厂房及配套</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平米。</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4" grpId="0" animBg="1"/>
      <p:bldP spid="4" grpId="1" animBg="1"/>
      <p:bldP spid="4" grpId="2" animBg="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41680" y="387985"/>
            <a:ext cx="7574915" cy="2030095"/>
          </a:xfrm>
          <a:prstGeom prst="rect">
            <a:avLst/>
          </a:prstGeom>
          <a:noFill/>
          <a:ln w="9525">
            <a:noFill/>
          </a:ln>
        </p:spPr>
        <p:txBody>
          <a:bodyPr wrap="square">
            <a:spAutoFit/>
          </a:bodyPr>
          <a:p>
            <a:pPr indent="0" fontAlgn="auto">
              <a:lnSpc>
                <a:spcPct val="150000"/>
              </a:lnSpc>
            </a:pPr>
            <a:r>
              <a:rPr lang="zh-CN" altLang="en-US" sz="1400" b="0">
                <a:latin typeface="+mn-ea"/>
                <a:cs typeface="宋体" panose="02010600030101010101" pitchFamily="2" charset="-122"/>
              </a:rPr>
              <a:t>企业名称：湖南众智汇科信息技术有限责任公司企业简介：湖南众智汇科信息技术有限责任公司，经销批发的条码打印机、条码不干胶、条码打印碳带、条码识别设备、条码管理应用系统集成畅销消费者市场，在消费者当中享有较高的地位，公司与多家零售商和代理商建立了长期稳定的合作关系。联系人： 陈彬彬               联系电话：</a:t>
            </a:r>
            <a:r>
              <a:rPr lang="en-US" altLang="zh-CN" sz="1400" b="0">
                <a:latin typeface="+mn-ea"/>
                <a:cs typeface="宋体" panose="02010600030101010101" pitchFamily="2" charset="-122"/>
              </a:rPr>
              <a:t>18075758002</a:t>
            </a:r>
            <a:endParaRPr lang="en-US" altLang="zh-CN" sz="1400" b="0">
              <a:latin typeface="+mn-ea"/>
              <a:cs typeface="宋体" panose="02010600030101010101" pitchFamily="2" charset="-122"/>
            </a:endParaRPr>
          </a:p>
          <a:p>
            <a:pPr indent="0" fontAlgn="auto">
              <a:lnSpc>
                <a:spcPct val="150000"/>
              </a:lnSpc>
            </a:pPr>
            <a:r>
              <a:rPr lang="zh-CN" altLang="en-US" sz="1400" b="0">
                <a:latin typeface="+mn-ea"/>
                <a:cs typeface="宋体" panose="02010600030101010101" pitchFamily="2" charset="-122"/>
              </a:rPr>
              <a:t>企业地址：湖南省株洲市芦淞区白关</a:t>
            </a:r>
            <a:r>
              <a:rPr lang="en-US" altLang="zh-CN" sz="1400" b="0">
                <a:latin typeface="+mn-ea"/>
                <a:cs typeface="宋体" panose="02010600030101010101" pitchFamily="2" charset="-122"/>
              </a:rPr>
              <a:t>4.0</a:t>
            </a:r>
            <a:r>
              <a:rPr lang="zh-CN" altLang="en-US" sz="1400" b="0">
                <a:latin typeface="+mn-ea"/>
                <a:cs typeface="宋体" panose="02010600030101010101" pitchFamily="2" charset="-122"/>
              </a:rPr>
              <a:t>服饰产业城</a:t>
            </a:r>
            <a:r>
              <a:rPr lang="en-US" altLang="zh-CN" sz="1400" b="0">
                <a:latin typeface="+mn-ea"/>
                <a:cs typeface="Calibri" panose="020F0502020204030204" charset="0"/>
              </a:rPr>
              <a:t>4</a:t>
            </a:r>
            <a:r>
              <a:rPr lang="zh-CN" altLang="en-US" sz="1400" b="0">
                <a:latin typeface="+mn-ea"/>
                <a:cs typeface="宋体" panose="02010600030101010101" pitchFamily="2" charset="-122"/>
              </a:rPr>
              <a:t>栋</a:t>
            </a:r>
            <a:r>
              <a:rPr lang="en-US" altLang="zh-CN" sz="1400" b="0">
                <a:latin typeface="+mn-ea"/>
                <a:cs typeface="Calibri" panose="020F0502020204030204" charset="0"/>
              </a:rPr>
              <a:t>2</a:t>
            </a:r>
            <a:r>
              <a:rPr lang="zh-CN" altLang="en-US" sz="1400" b="0">
                <a:latin typeface="+mn-ea"/>
                <a:cs typeface="宋体" panose="02010600030101010101" pitchFamily="2" charset="-122"/>
              </a:rPr>
              <a:t>层</a:t>
            </a:r>
            <a:endParaRPr lang="zh-CN" altLang="en-US">
              <a:latin typeface="+mn-ea"/>
            </a:endParaRPr>
          </a:p>
        </p:txBody>
      </p:sp>
      <p:graphicFrame>
        <p:nvGraphicFramePr>
          <p:cNvPr id="3" name="表格 2"/>
          <p:cNvGraphicFramePr/>
          <p:nvPr/>
        </p:nvGraphicFramePr>
        <p:xfrm>
          <a:off x="660400" y="2606675"/>
          <a:ext cx="7874000" cy="1774190"/>
        </p:xfrm>
        <a:graphic>
          <a:graphicData uri="http://schemas.openxmlformats.org/drawingml/2006/table">
            <a:tbl>
              <a:tblPr firstRow="1" bandRow="1">
                <a:tableStyleId>{5940675A-B579-460E-94D1-54222C63F5DA}</a:tableStyleId>
              </a:tblPr>
              <a:tblGrid>
                <a:gridCol w="1078865"/>
                <a:gridCol w="885190"/>
                <a:gridCol w="4455795"/>
                <a:gridCol w="1454150"/>
              </a:tblGrid>
              <a:tr h="401320">
                <a:tc>
                  <a:txBody>
                    <a:bodyPr/>
                    <a:p>
                      <a:pPr indent="0" algn="ctr">
                        <a:buNone/>
                      </a:pPr>
                      <a:r>
                        <a:rPr lang="zh-CN" altLang="en-US" sz="1200" b="1">
                          <a:solidFill>
                            <a:srgbClr val="000000"/>
                          </a:solidFill>
                          <a:latin typeface="+mj-ea"/>
                          <a:ea typeface="+mj-ea"/>
                          <a:cs typeface="Calibri" panose="020F0502020204030204" charset="0"/>
                        </a:rPr>
                        <a:t>岗位</a:t>
                      </a:r>
                      <a:endParaRPr lang="zh-CN" altLang="en-US" sz="1200" b="1">
                        <a:solidFill>
                          <a:srgbClr val="000000"/>
                        </a:solidFill>
                        <a:latin typeface="+mj-ea"/>
                        <a:ea typeface="+mj-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Calibri" panose="020F0502020204030204" charset="0"/>
                        </a:rPr>
                        <a:t>人数</a:t>
                      </a:r>
                      <a:endParaRPr lang="zh-CN" altLang="en-US" sz="1200" b="1">
                        <a:solidFill>
                          <a:srgbClr val="000000"/>
                        </a:solidFill>
                        <a:latin typeface="+mj-ea"/>
                        <a:ea typeface="+mj-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Calibri" panose="020F0502020204030204" charset="0"/>
                        </a:rPr>
                        <a:t>要求</a:t>
                      </a:r>
                      <a:endParaRPr lang="zh-CN" altLang="en-US" sz="1200" b="1">
                        <a:solidFill>
                          <a:srgbClr val="000000"/>
                        </a:solidFill>
                        <a:latin typeface="+mj-ea"/>
                        <a:ea typeface="+mj-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Calibri" panose="020F0502020204030204" charset="0"/>
                        </a:rPr>
                        <a:t>薪资</a:t>
                      </a:r>
                      <a:endParaRPr lang="zh-CN" altLang="en-US" sz="1200" b="1">
                        <a:solidFill>
                          <a:srgbClr val="000000"/>
                        </a:solidFill>
                        <a:latin typeface="+mj-ea"/>
                        <a:ea typeface="+mj-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indent="0" algn="ctr">
                        <a:buNone/>
                      </a:pPr>
                      <a:r>
                        <a:rPr lang="zh-CN" altLang="en-US" sz="1000" b="0">
                          <a:solidFill>
                            <a:srgbClr val="000000"/>
                          </a:solidFill>
                          <a:latin typeface="+mn-ea"/>
                          <a:cs typeface="Calibri" panose="020F0502020204030204" charset="0"/>
                        </a:rPr>
                        <a:t>印刷学徒</a:t>
                      </a:r>
                      <a:endParaRPr lang="zh-CN" altLang="en-US"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5</a:t>
                      </a:r>
                      <a:endParaRPr lang="en-US" altLang="zh-CN"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333333"/>
                          </a:solidFill>
                          <a:latin typeface="+mn-ea"/>
                          <a:cs typeface="Calibri" panose="020F0502020204030204" charset="0"/>
                        </a:rPr>
                        <a:t>男女不限，</a:t>
                      </a:r>
                      <a:r>
                        <a:rPr lang="en-US" altLang="zh-CN" sz="1000" b="0">
                          <a:solidFill>
                            <a:srgbClr val="333333"/>
                          </a:solidFill>
                          <a:latin typeface="+mn-ea"/>
                          <a:cs typeface="Calibri" panose="020F0502020204030204" charset="0"/>
                        </a:rPr>
                        <a:t>37</a:t>
                      </a:r>
                      <a:r>
                        <a:rPr lang="zh-CN" altLang="en-US" sz="1000" b="0">
                          <a:solidFill>
                            <a:srgbClr val="333333"/>
                          </a:solidFill>
                          <a:latin typeface="+mn-ea"/>
                          <a:cs typeface="Calibri" panose="020F0502020204030204" charset="0"/>
                        </a:rPr>
                        <a:t>岁以下，初中及以上，要求踏实肯干，能吃苦耐劳，需配合加班，无色盲色弱色差，品质意识强。</a:t>
                      </a:r>
                      <a:endParaRPr lang="zh-CN" altLang="en-US" sz="1000" b="0">
                        <a:solidFill>
                          <a:srgbClr val="333333"/>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2500</a:t>
                      </a:r>
                      <a:r>
                        <a:rPr lang="zh-CN" altLang="en-US" sz="1000" b="0">
                          <a:solidFill>
                            <a:srgbClr val="000000"/>
                          </a:solidFill>
                          <a:latin typeface="+mn-ea"/>
                          <a:cs typeface="Calibri" panose="020F0502020204030204" charset="0"/>
                        </a:rPr>
                        <a:t>元</a:t>
                      </a:r>
                      <a:r>
                        <a:rPr lang="en-US" altLang="zh-CN" sz="1000" b="0">
                          <a:solidFill>
                            <a:srgbClr val="000000"/>
                          </a:solidFill>
                          <a:latin typeface="+mn-ea"/>
                          <a:cs typeface="Calibri" panose="020F0502020204030204" charset="0"/>
                        </a:rPr>
                        <a:t>-4500</a:t>
                      </a:r>
                      <a:r>
                        <a:rPr lang="zh-CN" altLang="en-US" sz="1000" b="0">
                          <a:solidFill>
                            <a:srgbClr val="000000"/>
                          </a:solidFill>
                          <a:latin typeface="+mn-ea"/>
                          <a:cs typeface="Calibri" panose="020F0502020204030204" charset="0"/>
                        </a:rPr>
                        <a:t>元</a:t>
                      </a:r>
                      <a:endParaRPr lang="zh-CN" altLang="en-US" sz="1000" b="0">
                        <a:solidFill>
                          <a:srgbClr val="000000"/>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7515">
                <a:tc>
                  <a:txBody>
                    <a:bodyPr/>
                    <a:p>
                      <a:pPr indent="0" algn="ctr">
                        <a:buNone/>
                      </a:pPr>
                      <a:r>
                        <a:rPr lang="zh-CN" altLang="en-US" sz="1000" b="0">
                          <a:solidFill>
                            <a:srgbClr val="000000"/>
                          </a:solidFill>
                          <a:latin typeface="+mn-ea"/>
                          <a:cs typeface="Calibri" panose="020F0502020204030204" charset="0"/>
                        </a:rPr>
                        <a:t>模切学徒</a:t>
                      </a:r>
                      <a:endParaRPr lang="zh-CN" altLang="en-US"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5</a:t>
                      </a:r>
                      <a:endParaRPr lang="en-US" altLang="zh-CN"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333333"/>
                          </a:solidFill>
                          <a:latin typeface="+mn-ea"/>
                          <a:cs typeface="Calibri" panose="020F0502020204030204" charset="0"/>
                        </a:rPr>
                        <a:t>有经验者优先，若没有模切机操作经验者，如肯学习，有上进心，服从管理安排，亦可。</a:t>
                      </a:r>
                      <a:endParaRPr lang="zh-CN" altLang="en-US" sz="1000" b="0">
                        <a:solidFill>
                          <a:srgbClr val="333333"/>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2500</a:t>
                      </a:r>
                      <a:r>
                        <a:rPr lang="zh-CN" altLang="en-US" sz="1000" b="0">
                          <a:solidFill>
                            <a:srgbClr val="000000"/>
                          </a:solidFill>
                          <a:latin typeface="+mn-ea"/>
                          <a:cs typeface="Calibri" panose="020F0502020204030204" charset="0"/>
                        </a:rPr>
                        <a:t>元</a:t>
                      </a:r>
                      <a:r>
                        <a:rPr lang="en-US" altLang="zh-CN" sz="1000" b="0">
                          <a:solidFill>
                            <a:srgbClr val="000000"/>
                          </a:solidFill>
                          <a:latin typeface="+mn-ea"/>
                          <a:cs typeface="Calibri" panose="020F0502020204030204" charset="0"/>
                        </a:rPr>
                        <a:t>-4500</a:t>
                      </a:r>
                      <a:r>
                        <a:rPr lang="zh-CN" altLang="en-US" sz="1000" b="0">
                          <a:solidFill>
                            <a:srgbClr val="000000"/>
                          </a:solidFill>
                          <a:latin typeface="+mn-ea"/>
                          <a:cs typeface="Calibri" panose="020F0502020204030204" charset="0"/>
                        </a:rPr>
                        <a:t>元</a:t>
                      </a:r>
                      <a:endParaRPr lang="zh-CN" altLang="en-US" sz="1000" b="0">
                        <a:solidFill>
                          <a:srgbClr val="000000"/>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6880">
                <a:tc>
                  <a:txBody>
                    <a:bodyPr/>
                    <a:p>
                      <a:pPr indent="0" algn="ctr">
                        <a:buNone/>
                      </a:pPr>
                      <a:r>
                        <a:rPr lang="zh-CN" altLang="en-US" sz="1000" b="0">
                          <a:solidFill>
                            <a:srgbClr val="000000"/>
                          </a:solidFill>
                          <a:latin typeface="+mn-ea"/>
                          <a:cs typeface="Calibri" panose="020F0502020204030204" charset="0"/>
                        </a:rPr>
                        <a:t>普工</a:t>
                      </a:r>
                      <a:endParaRPr lang="zh-CN" altLang="en-US"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5</a:t>
                      </a:r>
                      <a:endParaRPr lang="en-US" altLang="zh-CN" sz="1000" b="0">
                        <a:solidFill>
                          <a:srgbClr val="000000"/>
                        </a:solidFill>
                        <a:latin typeface="+mn-ea"/>
                        <a:cs typeface="Calibri" panose="020F0502020204030204" charset="0"/>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333333"/>
                          </a:solidFill>
                          <a:latin typeface="+mn-ea"/>
                          <a:cs typeface="Calibri" panose="020F0502020204030204" charset="0"/>
                        </a:rPr>
                        <a:t>按工艺要求进行生产操作</a:t>
                      </a:r>
                      <a:r>
                        <a:rPr lang="en-US" altLang="zh-CN" sz="1000" b="0">
                          <a:solidFill>
                            <a:srgbClr val="333333"/>
                          </a:solidFill>
                          <a:latin typeface="+mn-ea"/>
                          <a:cs typeface="Calibri" panose="020F0502020204030204" charset="0"/>
                        </a:rPr>
                        <a:t>,</a:t>
                      </a:r>
                      <a:r>
                        <a:rPr lang="zh-CN" altLang="en-US" sz="1000" b="0">
                          <a:solidFill>
                            <a:srgbClr val="333333"/>
                          </a:solidFill>
                          <a:latin typeface="+mn-ea"/>
                          <a:cs typeface="Calibri" panose="020F0502020204030204" charset="0"/>
                        </a:rPr>
                        <a:t>吃苦耐劳</a:t>
                      </a:r>
                      <a:r>
                        <a:rPr lang="en-US" altLang="zh-CN" sz="1000" b="0">
                          <a:solidFill>
                            <a:srgbClr val="333333"/>
                          </a:solidFill>
                          <a:latin typeface="+mn-ea"/>
                          <a:cs typeface="Calibri" panose="020F0502020204030204" charset="0"/>
                        </a:rPr>
                        <a:t>,</a:t>
                      </a:r>
                      <a:r>
                        <a:rPr lang="zh-CN" altLang="en-US" sz="1000" b="0">
                          <a:solidFill>
                            <a:srgbClr val="333333"/>
                          </a:solidFill>
                          <a:latin typeface="+mn-ea"/>
                          <a:cs typeface="Calibri" panose="020F0502020204030204" charset="0"/>
                        </a:rPr>
                        <a:t>有责任心</a:t>
                      </a:r>
                      <a:r>
                        <a:rPr lang="en-US" altLang="zh-CN" sz="1000" b="0">
                          <a:solidFill>
                            <a:srgbClr val="333333"/>
                          </a:solidFill>
                          <a:latin typeface="+mn-ea"/>
                          <a:cs typeface="Calibri" panose="020F0502020204030204" charset="0"/>
                        </a:rPr>
                        <a:t>,</a:t>
                      </a:r>
                      <a:r>
                        <a:rPr lang="zh-CN" altLang="en-US" sz="1000" b="0">
                          <a:solidFill>
                            <a:srgbClr val="333333"/>
                          </a:solidFill>
                          <a:latin typeface="+mn-ea"/>
                          <a:cs typeface="Calibri" panose="020F0502020204030204" charset="0"/>
                        </a:rPr>
                        <a:t>无色盲色弱色差，有工作经验者优先。</a:t>
                      </a:r>
                      <a:endParaRPr lang="zh-CN" altLang="en-US" sz="1000" b="0">
                        <a:solidFill>
                          <a:srgbClr val="333333"/>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mn-ea"/>
                          <a:cs typeface="Calibri" panose="020F0502020204030204" charset="0"/>
                        </a:rPr>
                        <a:t>2500</a:t>
                      </a:r>
                      <a:r>
                        <a:rPr lang="zh-CN" altLang="en-US" sz="1000" b="0">
                          <a:solidFill>
                            <a:srgbClr val="000000"/>
                          </a:solidFill>
                          <a:latin typeface="+mn-ea"/>
                          <a:cs typeface="Calibri" panose="020F0502020204030204" charset="0"/>
                        </a:rPr>
                        <a:t>元</a:t>
                      </a:r>
                      <a:r>
                        <a:rPr lang="en-US" altLang="zh-CN" sz="1000" b="0">
                          <a:solidFill>
                            <a:srgbClr val="000000"/>
                          </a:solidFill>
                          <a:latin typeface="+mn-ea"/>
                          <a:cs typeface="Calibri" panose="020F0502020204030204" charset="0"/>
                        </a:rPr>
                        <a:t>-4500</a:t>
                      </a:r>
                      <a:r>
                        <a:rPr lang="zh-CN" altLang="en-US" sz="1000" b="0">
                          <a:solidFill>
                            <a:srgbClr val="000000"/>
                          </a:solidFill>
                          <a:latin typeface="+mn-ea"/>
                          <a:cs typeface="Calibri" panose="020F0502020204030204" charset="0"/>
                        </a:rPr>
                        <a:t>元</a:t>
                      </a:r>
                      <a:endParaRPr lang="zh-CN" altLang="en-US" sz="1000" b="0">
                        <a:solidFill>
                          <a:srgbClr val="000000"/>
                        </a:solidFill>
                        <a:latin typeface="+mn-ea"/>
                        <a:cs typeface="Calibri" panose="020F0502020204030204" charset="0"/>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3649345" y="589280"/>
          <a:ext cx="4811395" cy="4429760"/>
        </p:xfrm>
        <a:graphic>
          <a:graphicData uri="http://schemas.openxmlformats.org/drawingml/2006/table">
            <a:tbl>
              <a:tblPr firstRow="1" bandRow="1">
                <a:tableStyleId>{5940675A-B579-460E-94D1-54222C63F5DA}</a:tableStyleId>
              </a:tblPr>
              <a:tblGrid>
                <a:gridCol w="516255"/>
                <a:gridCol w="617220"/>
                <a:gridCol w="617220"/>
                <a:gridCol w="623570"/>
                <a:gridCol w="1275715"/>
                <a:gridCol w="1161415"/>
              </a:tblGrid>
              <a:tr h="309880">
                <a:tc>
                  <a:txBody>
                    <a:bodyPr/>
                    <a:p>
                      <a:pPr indent="0" algn="ctr">
                        <a:buNone/>
                      </a:pPr>
                      <a:r>
                        <a:rPr lang="zh-CN" altLang="en-US" sz="1200" b="1">
                          <a:solidFill>
                            <a:srgbClr val="000000"/>
                          </a:solidFill>
                          <a:latin typeface="+mj-ea"/>
                          <a:ea typeface="+mj-ea"/>
                          <a:cs typeface="宋体" panose="02010600030101010101" pitchFamily="2" charset="-122"/>
                        </a:rPr>
                        <a:t>岗 位</a:t>
                      </a:r>
                      <a:endParaRPr lang="zh-CN" altLang="en-US" sz="1200" b="1">
                        <a:solidFill>
                          <a:srgbClr val="000000"/>
                        </a:solidFill>
                        <a:latin typeface="+mj-ea"/>
                        <a:ea typeface="+mj-ea"/>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宋体" panose="02010600030101010101" pitchFamily="2" charset="-122"/>
                        </a:rPr>
                        <a:t>数 名</a:t>
                      </a:r>
                      <a:endParaRPr lang="zh-CN" altLang="en-US" sz="1200" b="1">
                        <a:solidFill>
                          <a:srgbClr val="000000"/>
                        </a:solidFill>
                        <a:latin typeface="+mj-ea"/>
                        <a:ea typeface="+mj-ea"/>
                        <a:cs typeface="宋体" panose="02010600030101010101" pitchFamily="2" charset="-122"/>
                      </a:endParaRPr>
                    </a:p>
                  </a:txBody>
                  <a:tcPr marL="0" marR="0" marT="63500" marB="63500"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n-ea"/>
                          <a:cs typeface="宋体" panose="02010600030101010101" pitchFamily="2" charset="-122"/>
                        </a:rPr>
                        <a:t>性别</a:t>
                      </a:r>
                      <a:endParaRPr lang="zh-CN" altLang="en-US" sz="1000" b="1">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n-ea"/>
                          <a:cs typeface="宋体" panose="02010600030101010101" pitchFamily="2" charset="-122"/>
                          <a:sym typeface="+mn-ea"/>
                        </a:rPr>
                        <a:t>学历要求</a:t>
                      </a:r>
                      <a:endParaRPr lang="zh-CN" altLang="en-US" sz="1000" b="1">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宋体" panose="02010600030101010101" pitchFamily="2" charset="-122"/>
                        </a:rPr>
                        <a:t>要  求</a:t>
                      </a:r>
                      <a:endParaRPr lang="zh-CN" altLang="en-US" sz="1200" b="1">
                        <a:solidFill>
                          <a:srgbClr val="000000"/>
                        </a:solidFill>
                        <a:latin typeface="+mj-ea"/>
                        <a:ea typeface="+mj-ea"/>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solidFill>
                            <a:srgbClr val="000000"/>
                          </a:solidFill>
                          <a:latin typeface="+mj-ea"/>
                          <a:ea typeface="+mj-ea"/>
                          <a:cs typeface="宋体" panose="02010600030101010101" pitchFamily="2" charset="-122"/>
                        </a:rPr>
                        <a:t>薪  资</a:t>
                      </a:r>
                      <a:endParaRPr lang="zh-CN" altLang="en-US" sz="1200" b="1">
                        <a:solidFill>
                          <a:srgbClr val="000000"/>
                        </a:solidFill>
                        <a:latin typeface="+mj-ea"/>
                        <a:ea typeface="+mj-ea"/>
                        <a:cs typeface="宋体" panose="02010600030101010101" pitchFamily="2" charset="-122"/>
                      </a:endParaRPr>
                    </a:p>
                  </a:txBody>
                  <a:tcPr marL="0" marR="0" marT="63500" marB="6350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前袋</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后袋</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上腰</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小烫</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不限</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-5500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加固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不限</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-6000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上链</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配货员</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25-45</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岁）</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面议</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58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裁剪</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2-3</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1000" b="0">
                        <a:latin typeface="+mn-ea"/>
                        <a:cs typeface="宋体" panose="02010600030101010101" pitchFamily="2" charset="-122"/>
                        <a:sym typeface="+mn-ea"/>
                      </a:endParaRPr>
                    </a:p>
                    <a:p>
                      <a:pPr algn="ctr">
                        <a:buNone/>
                      </a:pPr>
                      <a:endParaRPr lang="zh-CN" altLang="en-US" sz="1000" b="1">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800">
                          <a:latin typeface="+mn-ea"/>
                          <a:cs typeface="宋体" panose="02010600030101010101" pitchFamily="2" charset="-122"/>
                          <a:sym typeface="+mn-ea"/>
                        </a:rPr>
                        <a:t>初中文化</a:t>
                      </a:r>
                      <a:endParaRPr lang="zh-CN" altLang="en-US" sz="80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20-45</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岁）</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剪线</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年龄（</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30-50</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岁）</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-4500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包装</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1-2</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不限经验</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-4500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车脚边</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计件</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样衣工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熟练工</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4000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-7000</a:t>
                      </a:r>
                      <a:r>
                        <a:rPr lang="zh-CN" alt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元</a:t>
                      </a:r>
                      <a:endPar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收发</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不限经验（</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25-45</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岁）</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面议</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班组长</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7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7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000" b="0">
                          <a:solidFill>
                            <a:srgbClr val="000000"/>
                          </a:solidFill>
                          <a:latin typeface="宋体" panose="02010600030101010101" pitchFamily="2" charset="-122"/>
                          <a:ea typeface="宋体" panose="02010600030101010101" pitchFamily="2" charset="-122"/>
                          <a:cs typeface="宋体" panose="02010600030101010101" pitchFamily="2" charset="-122"/>
                        </a:rPr>
                        <a:t>3-5</a:t>
                      </a: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年）以上经验</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70000"/>
                        </a:lnSpc>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面议</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462280" y="760095"/>
            <a:ext cx="3120390" cy="3322955"/>
          </a:xfrm>
          <a:prstGeom prst="rect">
            <a:avLst/>
          </a:prstGeom>
          <a:noFill/>
          <a:ln w="9525">
            <a:noFill/>
          </a:ln>
        </p:spPr>
        <p:txBody>
          <a:bodyPr wrap="square">
            <a:spAutoFit/>
          </a:bodyPr>
          <a:p>
            <a:pPr indent="0" fontAlgn="auto">
              <a:lnSpc>
                <a:spcPct val="150000"/>
              </a:lnSpc>
            </a:pPr>
            <a:r>
              <a:rPr lang="zh-CN" altLang="en-US" sz="1000">
                <a:latin typeface="+mn-ea"/>
                <a:cs typeface="宋体" panose="02010600030101010101" pitchFamily="2" charset="-122"/>
                <a:sym typeface="+mn-ea"/>
              </a:rPr>
              <a:t>企业名称</a:t>
            </a:r>
            <a:r>
              <a:rPr lang="en-US" altLang="zh-CN" sz="1000">
                <a:latin typeface="+mn-ea"/>
                <a:cs typeface="宋体" panose="02010600030101010101" pitchFamily="2" charset="-122"/>
                <a:sym typeface="+mn-ea"/>
              </a:rPr>
              <a:t>:</a:t>
            </a:r>
            <a:r>
              <a:rPr lang="zh-CN" altLang="en-US" sz="1000" b="0">
                <a:latin typeface="+mn-ea"/>
                <a:cs typeface="宋体" panose="02010600030101010101" pitchFamily="2" charset="-122"/>
              </a:rPr>
              <a:t>豪帝龙服饰有限公司</a:t>
            </a:r>
            <a:endParaRPr lang="zh-CN" altLang="en-US" sz="1000" b="0">
              <a:latin typeface="+mn-ea"/>
              <a:cs typeface="宋体" panose="02010600030101010101" pitchFamily="2" charset="-122"/>
            </a:endParaRPr>
          </a:p>
          <a:p>
            <a:pPr indent="0" fontAlgn="auto">
              <a:lnSpc>
                <a:spcPct val="150000"/>
              </a:lnSpc>
            </a:pPr>
            <a:r>
              <a:rPr lang="zh-CN" altLang="en-US" sz="1000">
                <a:latin typeface="+mn-ea"/>
                <a:cs typeface="宋体" panose="02010600030101010101" pitchFamily="2" charset="-122"/>
                <a:sym typeface="+mn-ea"/>
              </a:rPr>
              <a:t>企业简介：</a:t>
            </a:r>
            <a:r>
              <a:rPr lang="zh-CN" altLang="en-US" sz="1000" b="0">
                <a:latin typeface="+mn-ea"/>
                <a:cs typeface="宋体" panose="02010600030101010101" pitchFamily="2" charset="-122"/>
              </a:rPr>
              <a:t>创建于</a:t>
            </a:r>
            <a:r>
              <a:rPr lang="en-US" altLang="zh-CN" sz="1000" b="0">
                <a:latin typeface="+mn-ea"/>
                <a:cs typeface="宋体" panose="02010600030101010101" pitchFamily="2" charset="-122"/>
              </a:rPr>
              <a:t>1989</a:t>
            </a:r>
            <a:r>
              <a:rPr lang="zh-CN" altLang="en-US" sz="1000" b="0">
                <a:latin typeface="+mn-ea"/>
                <a:cs typeface="宋体" panose="02010600030101010101" pitchFamily="2" charset="-122"/>
              </a:rPr>
              <a:t>年，专业生产男士休闲，韩版，牛仔时尚一系列男裤，现拥有</a:t>
            </a:r>
            <a:r>
              <a:rPr lang="en-US" altLang="zh-CN" sz="1000" b="0">
                <a:latin typeface="+mn-ea"/>
                <a:cs typeface="Calibri" panose="020F0502020204030204" charset="0"/>
              </a:rPr>
              <a:t>200</a:t>
            </a:r>
            <a:r>
              <a:rPr lang="zh-CN" altLang="en-US" sz="1000" b="0">
                <a:latin typeface="+mn-ea"/>
                <a:cs typeface="宋体" panose="02010600030101010101" pitchFamily="2" charset="-122"/>
              </a:rPr>
              <a:t>多名员工，集研发生产营销于一体，全电脑进口生产设备，在全国二十余省设立了营销网络并维持和发展了十多年的友好合作关系，货源充足，员工效益稳定，本厂位置相邻于湖南工业大学</a:t>
            </a:r>
            <a:r>
              <a:rPr lang="en-US" altLang="zh-CN" sz="1000" b="0">
                <a:latin typeface="+mn-ea"/>
                <a:cs typeface="Calibri" panose="020F0502020204030204" charset="0"/>
              </a:rPr>
              <a:t>,</a:t>
            </a:r>
            <a:r>
              <a:rPr lang="zh-CN" altLang="en-US" sz="1000" b="0">
                <a:latin typeface="+mn-ea"/>
                <a:cs typeface="宋体" panose="02010600030101010101" pitchFamily="2" charset="-122"/>
              </a:rPr>
              <a:t>相距火车站约</a:t>
            </a:r>
            <a:r>
              <a:rPr lang="en-US" altLang="zh-CN" sz="1000" b="0">
                <a:latin typeface="+mn-ea"/>
                <a:cs typeface="Calibri" panose="020F0502020204030204" charset="0"/>
              </a:rPr>
              <a:t>3</a:t>
            </a:r>
            <a:r>
              <a:rPr lang="zh-CN" altLang="en-US" sz="1000" b="0">
                <a:latin typeface="+mn-ea"/>
                <a:cs typeface="宋体" panose="02010600030101010101" pitchFamily="2" charset="-122"/>
              </a:rPr>
              <a:t>公里，员工宿舍环境舒适，工作环境好，生活便捷。公司本着诚信为本，以人为本，合作共赢的经营理念和努力拼搏，创新发展的敬业精神。公司已成为株洲男裤标杆企业，取得了客户的信任和支持。联系人：单总  联系电话：</a:t>
            </a:r>
            <a:r>
              <a:rPr lang="en-US" altLang="zh-CN" sz="1000" b="0">
                <a:latin typeface="+mn-ea"/>
                <a:cs typeface="宋体" panose="02010600030101010101" pitchFamily="2" charset="-122"/>
              </a:rPr>
              <a:t>13789099569</a:t>
            </a:r>
            <a:endParaRPr lang="en-US" altLang="zh-CN" sz="1000" b="0">
              <a:latin typeface="+mn-ea"/>
              <a:cs typeface="宋体" panose="02010600030101010101" pitchFamily="2" charset="-122"/>
            </a:endParaRPr>
          </a:p>
          <a:p>
            <a:pPr indent="0" fontAlgn="auto">
              <a:lnSpc>
                <a:spcPct val="150000"/>
              </a:lnSpc>
            </a:pPr>
            <a:r>
              <a:rPr lang="zh-CN" altLang="en-US" sz="1000">
                <a:latin typeface="+mn-ea"/>
                <a:cs typeface="宋体" panose="02010600030101010101" pitchFamily="2" charset="-122"/>
                <a:sym typeface="+mn-ea"/>
              </a:rPr>
              <a:t>企业地址：</a:t>
            </a:r>
            <a:r>
              <a:rPr lang="en-US" altLang="zh-CN" sz="1000">
                <a:latin typeface="+mn-ea"/>
                <a:cs typeface="宋体" panose="02010600030101010101" pitchFamily="2" charset="-122"/>
                <a:sym typeface="+mn-ea"/>
              </a:rPr>
              <a:t> </a:t>
            </a:r>
            <a:r>
              <a:rPr lang="zh-CN" altLang="en-US" sz="1000">
                <a:latin typeface="+mn-ea"/>
                <a:cs typeface="宋体" panose="02010600030101010101" pitchFamily="2" charset="-122"/>
                <a:sym typeface="+mn-ea"/>
              </a:rPr>
              <a:t>株洲市荷塘区书香里</a:t>
            </a:r>
            <a:r>
              <a:rPr lang="en-US" altLang="zh-CN" sz="1000">
                <a:latin typeface="+mn-ea"/>
                <a:cs typeface="Calibri" panose="020F0502020204030204" charset="0"/>
                <a:sym typeface="+mn-ea"/>
              </a:rPr>
              <a:t>42</a:t>
            </a:r>
            <a:r>
              <a:rPr lang="zh-CN" altLang="en-US" sz="1000">
                <a:latin typeface="+mn-ea"/>
                <a:cs typeface="宋体" panose="02010600030101010101" pitchFamily="2" charset="-122"/>
                <a:sym typeface="+mn-ea"/>
              </a:rPr>
              <a:t>路公交车终点站旁</a:t>
            </a:r>
            <a:r>
              <a:rPr lang="en-US" altLang="zh-CN" sz="1000">
                <a:latin typeface="+mn-ea"/>
                <a:cs typeface="Calibri" panose="020F0502020204030204" charset="0"/>
                <a:sym typeface="+mn-ea"/>
              </a:rPr>
              <a:t>200</a:t>
            </a:r>
            <a:r>
              <a:rPr lang="zh-CN" altLang="en-US" sz="1000">
                <a:latin typeface="+mn-ea"/>
                <a:cs typeface="宋体" panose="02010600030101010101" pitchFamily="2" charset="-122"/>
                <a:sym typeface="+mn-ea"/>
              </a:rPr>
              <a:t>米</a:t>
            </a:r>
            <a:endParaRPr lang="zh-CN" altLang="en-US" sz="1000">
              <a:latin typeface="+mn-ea"/>
              <a:cs typeface="宋体" panose="02010600030101010101" pitchFamily="2"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9455" y="550545"/>
            <a:ext cx="7486015" cy="1706880"/>
          </a:xfrm>
          <a:prstGeom prst="rect">
            <a:avLst/>
          </a:prstGeom>
          <a:noFill/>
          <a:ln w="9525">
            <a:noFill/>
          </a:ln>
        </p:spPr>
        <p:txBody>
          <a:bodyPr wrap="square">
            <a:spAutoFit/>
          </a:bodyPr>
          <a:p>
            <a:pPr indent="0" fontAlgn="auto">
              <a:lnSpc>
                <a:spcPct val="150000"/>
              </a:lnSpc>
            </a:pPr>
            <a:r>
              <a:rPr lang="zh-CN" altLang="en-US" sz="1400" b="0">
                <a:latin typeface="+mn-ea"/>
                <a:cs typeface="宋体" panose="02010600030101010101" pitchFamily="2" charset="-122"/>
              </a:rPr>
              <a:t>企业名称：湖南杰丽童装服饰有限公司企业简介：海杰活力宝贝童服厂，专业生产</a:t>
            </a:r>
            <a:r>
              <a:rPr lang="en-US" altLang="zh-CN" sz="1400" b="0">
                <a:latin typeface="+mn-ea"/>
                <a:cs typeface="宋体" panose="02010600030101010101" pitchFamily="2" charset="-122"/>
              </a:rPr>
              <a:t>0-16</a:t>
            </a:r>
            <a:r>
              <a:rPr lang="zh-CN" altLang="en-US" sz="1400" b="0">
                <a:latin typeface="+mn-ea"/>
                <a:cs typeface="宋体" panose="02010600030101010101" pitchFamily="2" charset="-122"/>
              </a:rPr>
              <a:t>岁童装睡衣，家居服，绵绸亲子系列，绵绸童装全棉内衣套装，莱卡内衣套装，不倒绒内衣套装，保暖内衣套装，等系列产品。联系人：  吴豪丰       联系电话：</a:t>
            </a:r>
            <a:r>
              <a:rPr lang="en-US" altLang="zh-CN" sz="1400" b="0">
                <a:latin typeface="+mn-ea"/>
                <a:cs typeface="宋体" panose="02010600030101010101" pitchFamily="2" charset="-122"/>
              </a:rPr>
              <a:t>18273301045</a:t>
            </a:r>
            <a:endParaRPr lang="en-US" altLang="zh-CN" sz="1400" b="0">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sym typeface="+mn-ea"/>
              </a:rPr>
              <a:t>企业地址：湖南株洲市芦淞区白关镇白关工业园9栋2楼</a:t>
            </a:r>
            <a:endParaRPr lang="zh-CN" altLang="en-US" sz="1400">
              <a:latin typeface="+mn-ea"/>
              <a:cs typeface="宋体" panose="02010600030101010101" pitchFamily="2" charset="-122"/>
            </a:endParaRPr>
          </a:p>
        </p:txBody>
      </p:sp>
      <p:graphicFrame>
        <p:nvGraphicFramePr>
          <p:cNvPr id="2" name="表格 1"/>
          <p:cNvGraphicFramePr/>
          <p:nvPr/>
        </p:nvGraphicFramePr>
        <p:xfrm>
          <a:off x="944880" y="2594610"/>
          <a:ext cx="6699885" cy="1439545"/>
        </p:xfrm>
        <a:graphic>
          <a:graphicData uri="http://schemas.openxmlformats.org/drawingml/2006/table">
            <a:tbl>
              <a:tblPr firstRow="1" bandRow="1">
                <a:tableStyleId>{5940675A-B579-460E-94D1-54222C63F5DA}</a:tableStyleId>
              </a:tblPr>
              <a:tblGrid>
                <a:gridCol w="936625"/>
                <a:gridCol w="799465"/>
                <a:gridCol w="913765"/>
                <a:gridCol w="1004570"/>
                <a:gridCol w="808355"/>
                <a:gridCol w="1094105"/>
                <a:gridCol w="1143000"/>
              </a:tblGrid>
              <a:tr h="441325">
                <a:tc>
                  <a:txBody>
                    <a:bodyPr/>
                    <a:p>
                      <a:pPr indent="0" algn="ctr">
                        <a:buNone/>
                      </a:pPr>
                      <a:r>
                        <a:rPr lang="zh-CN" altLang="en-US" sz="1200" b="1">
                          <a:latin typeface="+mj-ea"/>
                          <a:ea typeface="+mj-ea"/>
                          <a:cs typeface="宋体" panose="02010600030101010101" pitchFamily="2" charset="-122"/>
                        </a:rPr>
                        <a:t>岗位</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人数</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年龄要求</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要求</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学历要求</a:t>
                      </a:r>
                      <a:endParaRPr lang="zh-CN" altLang="en-US" sz="10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薪资</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2755">
                <a:tc>
                  <a:txBody>
                    <a:bodyPr/>
                    <a:p>
                      <a:pPr indent="0" algn="ctr">
                        <a:buNone/>
                      </a:pPr>
                      <a:r>
                        <a:rPr lang="zh-CN" altLang="en-US" sz="1000" b="0">
                          <a:latin typeface="+mn-ea"/>
                          <a:cs typeface="宋体" panose="02010600030101010101" pitchFamily="2" charset="-122"/>
                        </a:rPr>
                        <a:t>平车</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6</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男女不限</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20-50岁</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熟练工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初中文化</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计件</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465">
                <a:tc>
                  <a:txBody>
                    <a:bodyPr/>
                    <a:p>
                      <a:pPr indent="0" algn="ctr">
                        <a:buNone/>
                      </a:pPr>
                      <a:r>
                        <a:rPr lang="zh-CN" altLang="en-US" sz="1000" b="0">
                          <a:latin typeface="+mn-ea"/>
                          <a:cs typeface="宋体" panose="02010600030101010101" pitchFamily="2" charset="-122"/>
                        </a:rPr>
                        <a:t>四线</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6</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a:latin typeface="+mn-ea"/>
                          <a:cs typeface="宋体" panose="02010600030101010101" pitchFamily="2" charset="-122"/>
                          <a:sym typeface="+mn-ea"/>
                        </a:rPr>
                        <a:t>            </a:t>
                      </a:r>
                      <a:endParaRPr lang="en-US" altLang="zh-CN" sz="1000">
                        <a:latin typeface="+mn-ea"/>
                        <a:cs typeface="宋体" panose="02010600030101010101" pitchFamily="2" charset="-122"/>
                        <a:sym typeface="+mn-ea"/>
                      </a:endParaRPr>
                    </a:p>
                    <a:p>
                      <a:pPr algn="ctr">
                        <a:buNone/>
                      </a:pPr>
                      <a:r>
                        <a:rPr lang="zh-CN" altLang="en-US" sz="1000">
                          <a:latin typeface="+mn-ea"/>
                          <a:cs typeface="宋体" panose="02010600030101010101" pitchFamily="2" charset="-122"/>
                          <a:sym typeface="+mn-ea"/>
                        </a:rPr>
                        <a:t>男女不限</a:t>
                      </a:r>
                      <a:endParaRPr lang="zh-CN" altLang="en-US" sz="1000" b="0">
                        <a:latin typeface="+mn-ea"/>
                        <a:cs typeface="宋体" panose="02010600030101010101" pitchFamily="2" charset="-122"/>
                        <a:sym typeface="+mn-ea"/>
                      </a:endParaRPr>
                    </a:p>
                    <a:p>
                      <a:pPr algn="ctr">
                        <a:buNone/>
                      </a:pP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20-50岁</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熟</a:t>
                      </a:r>
                      <a:r>
                        <a:rPr lang="zh-CN" altLang="en-US" sz="1000" b="0">
                          <a:latin typeface="+mn-ea"/>
                          <a:cs typeface="宋体" panose="02010600030101010101" pitchFamily="2" charset="-122"/>
                          <a:sym typeface="+mn-ea"/>
                        </a:rPr>
                        <a:t>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a:latin typeface="+mn-ea"/>
                          <a:cs typeface="宋体" panose="02010600030101010101" pitchFamily="2" charset="-122"/>
                          <a:sym typeface="+mn-ea"/>
                        </a:rPr>
                        <a:t>              </a:t>
                      </a:r>
                      <a:endParaRPr lang="en-US" altLang="zh-CN" sz="1000">
                        <a:latin typeface="+mn-ea"/>
                        <a:cs typeface="宋体" panose="02010600030101010101" pitchFamily="2" charset="-122"/>
                        <a:sym typeface="+mn-ea"/>
                      </a:endParaRPr>
                    </a:p>
                    <a:p>
                      <a:pPr algn="ctr">
                        <a:buNone/>
                      </a:pPr>
                      <a:r>
                        <a:rPr lang="zh-CN" altLang="en-US" sz="1000">
                          <a:latin typeface="+mn-ea"/>
                          <a:cs typeface="宋体" panose="02010600030101010101" pitchFamily="2" charset="-122"/>
                          <a:sym typeface="+mn-ea"/>
                        </a:rPr>
                        <a:t>初中文化</a:t>
                      </a:r>
                      <a:endParaRPr lang="zh-CN" altLang="en-US" sz="1000" b="0">
                        <a:latin typeface="+mn-ea"/>
                        <a:cs typeface="宋体" panose="02010600030101010101" pitchFamily="2" charset="-122"/>
                        <a:sym typeface="+mn-ea"/>
                      </a:endParaRPr>
                    </a:p>
                    <a:p>
                      <a:pPr algn="ctr">
                        <a:buNone/>
                      </a:pP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计件</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64870" y="440055"/>
            <a:ext cx="7037070" cy="2030095"/>
          </a:xfrm>
          <a:prstGeom prst="rect">
            <a:avLst/>
          </a:prstGeom>
          <a:noFill/>
          <a:ln w="9525">
            <a:noFill/>
          </a:ln>
        </p:spPr>
        <p:txBody>
          <a:bodyPr wrap="square">
            <a:spAutoFit/>
          </a:bodyPr>
          <a:p>
            <a:pPr indent="0" fontAlgn="auto">
              <a:lnSpc>
                <a:spcPct val="150000"/>
              </a:lnSpc>
            </a:pPr>
            <a:r>
              <a:rPr lang="zh-CN" altLang="en-US" sz="1400">
                <a:latin typeface="+mn-ea"/>
                <a:cs typeface="宋体" panose="02010600030101010101" pitchFamily="2" charset="-122"/>
              </a:rPr>
              <a:t>企业名称：</a:t>
            </a:r>
            <a:r>
              <a:rPr lang="zh-CN" altLang="en-US" sz="1400" b="0">
                <a:latin typeface="+mn-ea"/>
                <a:cs typeface="宋体" panose="02010600030101010101" pitchFamily="2" charset="-122"/>
              </a:rPr>
              <a:t>湖南精灵靓崽婴童服饰有限公司</a:t>
            </a:r>
            <a:endParaRPr lang="zh-CN" altLang="en-US" sz="1400" b="1">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rPr>
              <a:t>企业简介：</a:t>
            </a:r>
            <a:r>
              <a:rPr lang="zh-CN" altLang="en-US" sz="1400" b="0">
                <a:latin typeface="+mn-ea"/>
                <a:cs typeface="宋体" panose="02010600030101010101" pitchFamily="2" charset="-122"/>
              </a:rPr>
              <a:t>海龙童服厂，专业生产</a:t>
            </a:r>
            <a:r>
              <a:rPr lang="en-US" altLang="zh-CN" sz="1400" b="0">
                <a:latin typeface="+mn-ea"/>
                <a:cs typeface="宋体" panose="02010600030101010101" pitchFamily="2" charset="-122"/>
              </a:rPr>
              <a:t>0-16</a:t>
            </a:r>
            <a:r>
              <a:rPr lang="zh-CN" altLang="en-US" sz="1400" b="0">
                <a:latin typeface="+mn-ea"/>
                <a:cs typeface="宋体" panose="02010600030101010101" pitchFamily="2" charset="-122"/>
              </a:rPr>
              <a:t>岁童装睡衣，家居服，绵绸亲子系列，绵绸童装全棉内衣套装，莱卡内衣套装，不倒绒内衣套装，保暖内衣套装，等系列产品。本公司是一家设计，生产，销售为一体的民营企业，旗下品牌有精灵靓仔，月之子。</a:t>
            </a:r>
            <a:endParaRPr lang="zh-CN" altLang="en-US" sz="1400" b="1">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rPr>
              <a:t>联系人：</a:t>
            </a:r>
            <a:r>
              <a:rPr lang="zh-CN" altLang="en-US" sz="1400" b="0">
                <a:latin typeface="+mn-ea"/>
                <a:cs typeface="宋体" panose="02010600030101010101" pitchFamily="2" charset="-122"/>
              </a:rPr>
              <a:t> 唐海    </a:t>
            </a:r>
            <a:r>
              <a:rPr lang="zh-CN" altLang="en-US" sz="1400">
                <a:latin typeface="+mn-ea"/>
                <a:cs typeface="宋体" panose="02010600030101010101" pitchFamily="2" charset="-122"/>
              </a:rPr>
              <a:t>联系电话：</a:t>
            </a:r>
            <a:r>
              <a:rPr lang="en-US" altLang="zh-CN" sz="1400" b="0">
                <a:latin typeface="+mn-ea"/>
                <a:cs typeface="宋体" panose="02010600030101010101" pitchFamily="2" charset="-122"/>
              </a:rPr>
              <a:t>13975338101&lt;15873322881&gt;</a:t>
            </a:r>
            <a:endParaRPr lang="en-US" altLang="zh-CN" sz="1400" b="1">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rPr>
              <a:t>企业地址：</a:t>
            </a:r>
            <a:r>
              <a:rPr lang="zh-CN" altLang="en-US" sz="1400" b="0">
                <a:latin typeface="+mn-ea"/>
                <a:cs typeface="宋体" panose="02010600030101010101" pitchFamily="2" charset="-122"/>
              </a:rPr>
              <a:t>湖南株洲市芦淞区白关镇白关工业园</a:t>
            </a:r>
            <a:r>
              <a:rPr lang="en-US" altLang="zh-CN" sz="1400" b="0">
                <a:latin typeface="+mn-ea"/>
                <a:cs typeface="宋体" panose="02010600030101010101" pitchFamily="2" charset="-122"/>
              </a:rPr>
              <a:t>13</a:t>
            </a:r>
            <a:r>
              <a:rPr lang="zh-CN" altLang="en-US" sz="1400" b="0">
                <a:latin typeface="+mn-ea"/>
                <a:cs typeface="宋体" panose="02010600030101010101" pitchFamily="2" charset="-122"/>
              </a:rPr>
              <a:t>栋</a:t>
            </a:r>
            <a:endParaRPr lang="zh-CN" altLang="en-US">
              <a:latin typeface="+mn-ea"/>
            </a:endParaRPr>
          </a:p>
        </p:txBody>
      </p:sp>
      <p:graphicFrame>
        <p:nvGraphicFramePr>
          <p:cNvPr id="0" name="表格 -1"/>
          <p:cNvGraphicFramePr/>
          <p:nvPr/>
        </p:nvGraphicFramePr>
        <p:xfrm>
          <a:off x="902970" y="2470150"/>
          <a:ext cx="6998970" cy="2167255"/>
        </p:xfrm>
        <a:graphic>
          <a:graphicData uri="http://schemas.openxmlformats.org/drawingml/2006/table">
            <a:tbl>
              <a:tblPr firstRow="1" bandRow="1">
                <a:tableStyleId>{5940675A-B579-460E-94D1-54222C63F5DA}</a:tableStyleId>
              </a:tblPr>
              <a:tblGrid>
                <a:gridCol w="842010"/>
                <a:gridCol w="728980"/>
                <a:gridCol w="1226185"/>
                <a:gridCol w="1325245"/>
                <a:gridCol w="1301115"/>
                <a:gridCol w="1575435"/>
              </a:tblGrid>
              <a:tr h="367665">
                <a:tc>
                  <a:txBody>
                    <a:bodyPr/>
                    <a:p>
                      <a:pPr indent="0" algn="ctr">
                        <a:buNone/>
                      </a:pPr>
                      <a:r>
                        <a:rPr lang="zh-CN" altLang="en-US" sz="1000" b="1">
                          <a:latin typeface="+mj-ea"/>
                          <a:ea typeface="+mj-ea"/>
                          <a:cs typeface="宋体" panose="02010600030101010101" pitchFamily="2" charset="-122"/>
                        </a:rPr>
                        <a:t>岗位</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rPr>
                        <a:t>人数</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rPr>
                        <a:t>年龄要求</a:t>
                      </a:r>
                      <a:endParaRPr lang="zh-CN" altLang="en-US" sz="10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学历要求</a:t>
                      </a:r>
                      <a:endParaRPr lang="zh-CN" altLang="en-US" sz="1000" b="1">
                        <a:latin typeface="+mj-ea"/>
                        <a:ea typeface="+mj-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rPr>
                        <a:t>薪资</a:t>
                      </a:r>
                      <a:endParaRPr lang="zh-CN" altLang="en-US" sz="10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9410">
                <a:tc>
                  <a:txBody>
                    <a:bodyPr/>
                    <a:p>
                      <a:pPr indent="0" algn="ctr" fontAlgn="auto">
                        <a:buNone/>
                      </a:pPr>
                      <a:r>
                        <a:rPr lang="zh-CN" altLang="en-US" sz="800" b="0">
                          <a:latin typeface="+mn-ea"/>
                          <a:cs typeface="宋体" panose="02010600030101010101" pitchFamily="2" charset="-122"/>
                        </a:rPr>
                        <a:t>四线</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20</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a:t>
                      </a:r>
                      <a:r>
                        <a:rPr lang="en-US" altLang="zh-CN" sz="800" b="0">
                          <a:latin typeface="+mn-ea"/>
                          <a:cs typeface="宋体" panose="02010600030101010101" pitchFamily="2" charset="-122"/>
                        </a:rPr>
                        <a:t>18-35</a:t>
                      </a:r>
                      <a:r>
                        <a:rPr lang="zh-CN" altLang="en-US" sz="800" b="0">
                          <a:latin typeface="+mn-ea"/>
                          <a:cs typeface="宋体" panose="02010600030101010101" pitchFamily="2" charset="-122"/>
                        </a:rPr>
                        <a:t>）岁</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计件</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fontAlgn="auto">
                        <a:buNone/>
                      </a:pPr>
                      <a:r>
                        <a:rPr lang="zh-CN" altLang="en-US" sz="800" b="0">
                          <a:latin typeface="+mn-ea"/>
                          <a:cs typeface="宋体" panose="02010600030101010101" pitchFamily="2" charset="-122"/>
                        </a:rPr>
                        <a:t>平车</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6</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a:t>
                      </a:r>
                      <a:r>
                        <a:rPr lang="en-US" altLang="zh-CN" sz="800" b="0">
                          <a:latin typeface="+mn-ea"/>
                          <a:cs typeface="宋体" panose="02010600030101010101" pitchFamily="2" charset="-122"/>
                        </a:rPr>
                        <a:t>18-35</a:t>
                      </a:r>
                      <a:r>
                        <a:rPr lang="zh-CN" altLang="en-US" sz="800" b="0">
                          <a:latin typeface="+mn-ea"/>
                          <a:cs typeface="宋体" panose="02010600030101010101" pitchFamily="2" charset="-122"/>
                        </a:rPr>
                        <a:t>）岁</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计件</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8775">
                <a:tc>
                  <a:txBody>
                    <a:bodyPr/>
                    <a:p>
                      <a:pPr indent="0" algn="ctr" fontAlgn="auto">
                        <a:buNone/>
                      </a:pPr>
                      <a:r>
                        <a:rPr lang="zh-CN" altLang="en-US" sz="800" b="0">
                          <a:latin typeface="+mn-ea"/>
                          <a:cs typeface="宋体" panose="02010600030101010101" pitchFamily="2" charset="-122"/>
                        </a:rPr>
                        <a:t>冚车</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8</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a:latin typeface="+mn-ea"/>
                          <a:cs typeface="宋体" panose="02010600030101010101" pitchFamily="2" charset="-122"/>
                          <a:sym typeface="+mn-ea"/>
                        </a:rPr>
                        <a:t>男女不限</a:t>
                      </a:r>
                      <a:endParaRPr lang="zh-CN" altLang="en-US" sz="800" b="1">
                        <a:latin typeface="+mn-ea"/>
                        <a:ea typeface="+mj-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a:t>
                      </a:r>
                      <a:r>
                        <a:rPr lang="en-US" altLang="zh-CN" sz="800" b="0">
                          <a:latin typeface="+mn-ea"/>
                          <a:cs typeface="宋体" panose="02010600030101010101" pitchFamily="2" charset="-122"/>
                        </a:rPr>
                        <a:t>18-35</a:t>
                      </a:r>
                      <a:r>
                        <a:rPr lang="zh-CN" altLang="en-US" sz="800" b="0">
                          <a:latin typeface="+mn-ea"/>
                          <a:cs typeface="宋体" panose="02010600030101010101" pitchFamily="2" charset="-122"/>
                        </a:rPr>
                        <a:t>）岁</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计件</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9410">
                <a:tc>
                  <a:txBody>
                    <a:bodyPr/>
                    <a:p>
                      <a:pPr indent="0" algn="ctr" fontAlgn="auto">
                        <a:buNone/>
                      </a:pPr>
                      <a:r>
                        <a:rPr lang="zh-CN" altLang="en-US" sz="800" b="0">
                          <a:latin typeface="+mn-ea"/>
                          <a:cs typeface="宋体" panose="02010600030101010101" pitchFamily="2" charset="-122"/>
                        </a:rPr>
                        <a:t>打杂</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4</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a:t>
                      </a:r>
                      <a:r>
                        <a:rPr lang="en-US" altLang="zh-CN" sz="800" b="0">
                          <a:latin typeface="+mn-ea"/>
                          <a:cs typeface="宋体" panose="02010600030101010101" pitchFamily="2" charset="-122"/>
                        </a:rPr>
                        <a:t>18-35</a:t>
                      </a:r>
                      <a:r>
                        <a:rPr lang="zh-CN" altLang="en-US" sz="800" b="0">
                          <a:latin typeface="+mn-ea"/>
                          <a:cs typeface="宋体" panose="02010600030101010101" pitchFamily="2" charset="-122"/>
                        </a:rPr>
                        <a:t>）岁</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2000</a:t>
                      </a:r>
                      <a:r>
                        <a:rPr lang="zh-CN" altLang="en-US" sz="800" b="0">
                          <a:latin typeface="+mn-ea"/>
                          <a:cs typeface="宋体" panose="02010600030101010101" pitchFamily="2" charset="-122"/>
                        </a:rPr>
                        <a:t>元</a:t>
                      </a:r>
                      <a:r>
                        <a:rPr lang="en-US" altLang="zh-CN" sz="800" b="0">
                          <a:latin typeface="+mn-ea"/>
                          <a:cs typeface="宋体" panose="02010600030101010101" pitchFamily="2" charset="-122"/>
                        </a:rPr>
                        <a:t>-3000</a:t>
                      </a:r>
                      <a:r>
                        <a:rPr lang="zh-CN" altLang="en-US" sz="800" b="0">
                          <a:latin typeface="+mn-ea"/>
                          <a:cs typeface="宋体" panose="02010600030101010101" pitchFamily="2" charset="-122"/>
                        </a:rPr>
                        <a:t>元</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3220">
                <a:tc>
                  <a:txBody>
                    <a:bodyPr/>
                    <a:p>
                      <a:pPr indent="0" algn="ctr" fontAlgn="auto">
                        <a:buNone/>
                      </a:pPr>
                      <a:r>
                        <a:rPr lang="zh-CN" altLang="en-US" sz="800" b="0">
                          <a:latin typeface="+mn-ea"/>
                          <a:cs typeface="宋体" panose="02010600030101010101" pitchFamily="2" charset="-122"/>
                        </a:rPr>
                        <a:t>厂长</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1</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endParaRPr lang="en-US" altLang="zh-CN" sz="800">
                        <a:latin typeface="+mn-ea"/>
                        <a:cs typeface="宋体" panose="02010600030101010101" pitchFamily="2" charset="-122"/>
                        <a:sym typeface="+mn-ea"/>
                      </a:endParaRPr>
                    </a:p>
                    <a:p>
                      <a:pPr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男性</a:t>
                      </a:r>
                      <a:r>
                        <a:rPr lang="en-US" altLang="zh-CN" sz="800">
                          <a:latin typeface="+mn-ea"/>
                          <a:cs typeface="宋体" panose="02010600030101010101" pitchFamily="2" charset="-122"/>
                          <a:sym typeface="+mn-ea"/>
                        </a:rPr>
                        <a:t>            </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有工作经验</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zh-CN" altLang="en-US" sz="800" b="0">
                          <a:latin typeface="+mn-ea"/>
                          <a:cs typeface="宋体" panose="02010600030101010101" pitchFamily="2" charset="-122"/>
                        </a:rPr>
                        <a:t>高中文化</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rPr>
                        <a:t>3000</a:t>
                      </a:r>
                      <a:r>
                        <a:rPr lang="zh-CN" altLang="en-US" sz="800" b="0">
                          <a:latin typeface="+mn-ea"/>
                          <a:cs typeface="宋体" panose="02010600030101010101" pitchFamily="2" charset="-122"/>
                        </a:rPr>
                        <a:t>元</a:t>
                      </a:r>
                      <a:r>
                        <a:rPr lang="en-US" altLang="zh-CN" sz="800" b="0">
                          <a:latin typeface="+mn-ea"/>
                          <a:cs typeface="宋体" panose="02010600030101010101" pitchFamily="2" charset="-122"/>
                        </a:rPr>
                        <a:t>-4000</a:t>
                      </a:r>
                      <a:r>
                        <a:rPr lang="zh-CN" altLang="en-US" sz="800" b="0">
                          <a:latin typeface="+mn-ea"/>
                          <a:cs typeface="宋体" panose="02010600030101010101" pitchFamily="2" charset="-122"/>
                        </a:rPr>
                        <a:t>元</a:t>
                      </a:r>
                      <a:endParaRPr lang="zh-CN" altLang="en-US" sz="8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3335020" y="662940"/>
          <a:ext cx="5279390" cy="3999865"/>
        </p:xfrm>
        <a:graphic>
          <a:graphicData uri="http://schemas.openxmlformats.org/drawingml/2006/table">
            <a:tbl>
              <a:tblPr firstRow="1" bandRow="1">
                <a:tableStyleId>{5940675A-B579-460E-94D1-54222C63F5DA}</a:tableStyleId>
              </a:tblPr>
              <a:tblGrid>
                <a:gridCol w="661375"/>
                <a:gridCol w="784544"/>
                <a:gridCol w="784860"/>
                <a:gridCol w="784230"/>
                <a:gridCol w="651510"/>
                <a:gridCol w="1612871"/>
              </a:tblGrid>
              <a:tr h="342265">
                <a:tc>
                  <a:txBody>
                    <a:bodyPr/>
                    <a:p>
                      <a:pPr algn="ctr">
                        <a:buNone/>
                      </a:pPr>
                      <a:r>
                        <a:rPr lang="zh-CN" altLang="en-US" sz="1200" b="1">
                          <a:latin typeface="+mj-ea"/>
                          <a:ea typeface="+mj-ea"/>
                          <a:cs typeface="宋体" panose="02010600030101010101" pitchFamily="2" charset="-122"/>
                        </a:rPr>
                        <a:t>岗位</a:t>
                      </a:r>
                      <a:endParaRPr lang="zh-CN" altLang="en-US" sz="1200" b="1">
                        <a:latin typeface="+mj-ea"/>
                        <a:ea typeface="+mj-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latin typeface="+mj-ea"/>
                          <a:ea typeface="+mj-ea"/>
                          <a:cs typeface="宋体" panose="02010600030101010101" pitchFamily="2" charset="-122"/>
                        </a:rPr>
                        <a:t>人数</a:t>
                      </a:r>
                      <a:endParaRPr lang="zh-CN" altLang="en-US" sz="1200" b="1">
                        <a:latin typeface="+mj-ea"/>
                        <a:ea typeface="+mj-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sym typeface="+mn-ea"/>
                        </a:rPr>
                        <a:t>学历要求</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latin typeface="+mj-ea"/>
                          <a:ea typeface="+mj-ea"/>
                          <a:cs typeface="宋体" panose="02010600030101010101" pitchFamily="2" charset="-122"/>
                        </a:rPr>
                        <a:t>要求</a:t>
                      </a:r>
                      <a:endParaRPr lang="zh-CN" altLang="en-US" sz="1200" b="1">
                        <a:latin typeface="+mj-ea"/>
                        <a:ea typeface="+mj-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latin typeface="+mj-ea"/>
                          <a:ea typeface="+mj-ea"/>
                          <a:cs typeface="宋体" panose="02010600030101010101" pitchFamily="2" charset="-122"/>
                        </a:rPr>
                        <a:t>薪资</a:t>
                      </a:r>
                      <a:endParaRPr lang="zh-CN" altLang="en-US" sz="1200" b="1">
                        <a:latin typeface="+mj-ea"/>
                        <a:ea typeface="+mj-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双针工</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60人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计件制，3000元--7000元</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拷边工</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180人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a:latin typeface="+mn-ea"/>
                          <a:cs typeface="宋体" panose="02010600030101010101" pitchFamily="2" charset="-122"/>
                          <a:sym typeface="+mn-ea"/>
                        </a:rPr>
                        <a:t>              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计件制，3000元--7000元</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平车工</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30人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a:latin typeface="+mn-ea"/>
                          <a:cs typeface="宋体" panose="02010600030101010101" pitchFamily="2" charset="-122"/>
                          <a:sym typeface="+mn-ea"/>
                        </a:rPr>
                        <a:t>男女不限</a:t>
                      </a:r>
                      <a:endParaRPr lang="zh-CN" altLang="en-US" sz="80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计件制，3000元--7000元</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algn="ctr">
                        <a:buNone/>
                      </a:pPr>
                      <a:r>
                        <a:rPr lang="zh-CN" altLang="en-US" sz="800" b="0">
                          <a:latin typeface="+mn-ea"/>
                          <a:cs typeface="宋体" panose="02010600030101010101" pitchFamily="2" charset="-122"/>
                        </a:rPr>
                        <a:t>组长</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8人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每组带26人，工资7000元</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algn="ctr">
                        <a:buNone/>
                      </a:pPr>
                      <a:r>
                        <a:rPr lang="zh-CN" altLang="en-US" sz="800" b="0">
                          <a:latin typeface="+mn-ea"/>
                          <a:cs typeface="宋体" panose="02010600030101010101" pitchFamily="2" charset="-122"/>
                        </a:rPr>
                        <a:t>裁剪工</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6--8人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a:latin typeface="+mn-ea"/>
                          <a:cs typeface="宋体" panose="02010600030101010101" pitchFamily="2" charset="-122"/>
                          <a:sym typeface="+mn-ea"/>
                        </a:rPr>
                        <a:t>              男女不限</a:t>
                      </a:r>
                      <a:endParaRPr lang="zh-CN" altLang="en-US" sz="800" b="0">
                        <a:latin typeface="+mn-ea"/>
                        <a:cs typeface="宋体" panose="02010600030101010101" pitchFamily="2" charset="-122"/>
                        <a:sym typeface="+mn-ea"/>
                      </a:endParaRPr>
                    </a:p>
                    <a:p>
                      <a:pPr algn="ctr">
                        <a:buNone/>
                      </a:pPr>
                      <a:endParaRPr lang="zh-CN" altLang="en-US" sz="80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a:latin typeface="+mn-ea"/>
                          <a:cs typeface="宋体" panose="02010600030101010101" pitchFamily="2" charset="-122"/>
                          <a:sym typeface="+mn-ea"/>
                        </a:rPr>
                        <a:t>初中文化</a:t>
                      </a:r>
                      <a:endParaRPr lang="zh-CN" altLang="en-US" sz="800" b="1">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计件制，5000元--8000元</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样衣工</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2人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面议</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制版师</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2人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a:latin typeface="+mn-ea"/>
                          <a:cs typeface="宋体" panose="02010600030101010101" pitchFamily="2" charset="-122"/>
                          <a:sym typeface="+mn-ea"/>
                        </a:rPr>
                        <a:t>              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面议</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后道主管</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2人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a:latin typeface="+mn-ea"/>
                          <a:cs typeface="宋体" panose="02010600030101010101" pitchFamily="2" charset="-122"/>
                          <a:sym typeface="+mn-ea"/>
                        </a:rPr>
                        <a:t>男女不限</a:t>
                      </a:r>
                      <a:endParaRPr lang="zh-CN" altLang="en-US" sz="80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熟练工</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面议</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仓管员</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2人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a:latin typeface="+mn-ea"/>
                          <a:cs typeface="宋体" panose="02010600030101010101" pitchFamily="2" charset="-122"/>
                          <a:sym typeface="+mn-ea"/>
                        </a:rPr>
                        <a:t>           男女不限</a:t>
                      </a:r>
                      <a:endParaRPr lang="zh-CN" altLang="en-US" sz="800">
                        <a:latin typeface="+mn-ea"/>
                        <a:cs typeface="宋体" panose="02010600030101010101" pitchFamily="2" charset="-122"/>
                      </a:endParaRPr>
                    </a:p>
                    <a:p>
                      <a:pPr algn="ctr">
                        <a:buNone/>
                      </a:pP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有经验</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面议</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algn="ctr">
                        <a:buNone/>
                      </a:pPr>
                      <a:r>
                        <a:rPr lang="zh-CN" altLang="en-US" sz="800" b="0">
                          <a:latin typeface="+mn-ea"/>
                          <a:cs typeface="宋体" panose="02010600030101010101" pitchFamily="2" charset="-122"/>
                        </a:rPr>
                        <a:t>理单员</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2--4人</a:t>
                      </a: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a:latin typeface="+mn-ea"/>
                          <a:cs typeface="宋体" panose="02010600030101010101" pitchFamily="2" charset="-122"/>
                          <a:sym typeface="+mn-ea"/>
                        </a:rPr>
                        <a:t>           男女不限</a:t>
                      </a:r>
                      <a:endParaRPr lang="zh-CN" altLang="en-US" sz="800">
                        <a:latin typeface="+mn-ea"/>
                        <a:cs typeface="宋体" panose="02010600030101010101" pitchFamily="2" charset="-122"/>
                      </a:endParaRPr>
                    </a:p>
                    <a:p>
                      <a:pPr algn="ctr">
                        <a:buNone/>
                      </a:pPr>
                      <a:endParaRPr lang="zh-CN" altLang="en-US" sz="800" b="0">
                        <a:latin typeface="+mn-ea"/>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a:latin typeface="+mn-ea"/>
                          <a:cs typeface="宋体" panose="02010600030101010101" pitchFamily="2" charset="-122"/>
                          <a:sym typeface="+mn-ea"/>
                        </a:rPr>
                        <a:t>初中文化</a:t>
                      </a:r>
                      <a:endParaRPr lang="zh-CN" altLang="en-US" sz="800" b="1">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有经验</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800" b="0">
                          <a:latin typeface="+mn-ea"/>
                          <a:cs typeface="宋体" panose="02010600030101010101" pitchFamily="2" charset="-122"/>
                        </a:rPr>
                        <a:t>面议</a:t>
                      </a:r>
                      <a:endParaRPr lang="zh-CN" altLang="en-US" sz="800" b="0">
                        <a:latin typeface="+mn-ea"/>
                        <a:cs typeface="宋体" panose="02010600030101010101" pitchFamily="2" charset="-122"/>
                      </a:endParaRPr>
                    </a:p>
                  </a:txBody>
                  <a:tcPr marL="68580" marR="68580" marT="0" marB="0"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95605" y="662940"/>
            <a:ext cx="2590165" cy="3807460"/>
          </a:xfrm>
          <a:prstGeom prst="rect">
            <a:avLst/>
          </a:prstGeom>
          <a:noFill/>
          <a:ln w="9525">
            <a:noFill/>
          </a:ln>
        </p:spPr>
        <p:txBody>
          <a:bodyPr wrap="square">
            <a:spAutoFit/>
          </a:bodyPr>
          <a:p>
            <a:pPr indent="0"/>
            <a:r>
              <a:rPr lang="zh-CN" altLang="en-US" sz="900">
                <a:latin typeface="+mn-ea"/>
                <a:cs typeface="宋体" panose="02010600030101010101" pitchFamily="2" charset="-122"/>
                <a:sym typeface="+mn-ea"/>
              </a:rPr>
              <a:t>企业名称：</a:t>
            </a:r>
            <a:r>
              <a:rPr lang="zh-CN" altLang="en-US" sz="900" b="0">
                <a:latin typeface="+mn-ea"/>
                <a:cs typeface="宋体" panose="02010600030101010101" pitchFamily="2" charset="-122"/>
              </a:rPr>
              <a:t>湖南巨瑞针织</a:t>
            </a:r>
            <a:r>
              <a:rPr lang="en-US" altLang="zh-CN" sz="900" b="0">
                <a:latin typeface="+mn-ea"/>
                <a:cs typeface="宋体" panose="02010600030101010101" pitchFamily="2" charset="-122"/>
              </a:rPr>
              <a:t>&lt;</a:t>
            </a:r>
            <a:r>
              <a:rPr lang="zh-CN" altLang="en-US" sz="900" b="0">
                <a:latin typeface="+mn-ea"/>
                <a:cs typeface="宋体" panose="02010600030101010101" pitchFamily="2" charset="-122"/>
              </a:rPr>
              <a:t>服饰</a:t>
            </a:r>
            <a:r>
              <a:rPr lang="en-US" altLang="zh-CN" sz="900" b="0">
                <a:latin typeface="+mn-ea"/>
                <a:cs typeface="Calibri" panose="020F0502020204030204" charset="0"/>
              </a:rPr>
              <a:t>&gt;</a:t>
            </a:r>
            <a:r>
              <a:rPr lang="zh-CN" altLang="en-US" sz="900" b="0">
                <a:latin typeface="+mn-ea"/>
                <a:cs typeface="宋体" panose="02010600030101010101" pitchFamily="2" charset="-122"/>
              </a:rPr>
              <a:t>有限公司</a:t>
            </a:r>
            <a:endParaRPr lang="zh-CN" altLang="en-US" sz="900" b="0">
              <a:latin typeface="+mn-ea"/>
              <a:cs typeface="宋体" panose="02010600030101010101" pitchFamily="2" charset="-122"/>
            </a:endParaRPr>
          </a:p>
          <a:p>
            <a:pPr indent="0" fontAlgn="auto">
              <a:lnSpc>
                <a:spcPct val="150000"/>
              </a:lnSpc>
            </a:pPr>
            <a:r>
              <a:rPr lang="zh-CN" altLang="en-US" sz="900">
                <a:latin typeface="+mn-ea"/>
                <a:cs typeface="宋体" panose="02010600030101010101" pitchFamily="2" charset="-122"/>
                <a:sym typeface="+mn-ea"/>
              </a:rPr>
              <a:t>企业简介：</a:t>
            </a:r>
            <a:r>
              <a:rPr lang="zh-CN" altLang="en-US" sz="900" b="0">
                <a:latin typeface="+mn-ea"/>
                <a:cs typeface="宋体" panose="02010600030101010101" pitchFamily="2" charset="-122"/>
              </a:rPr>
              <a:t>湖南巨瑞针织</a:t>
            </a:r>
            <a:r>
              <a:rPr lang="en-US" altLang="zh-CN" sz="900" b="0">
                <a:latin typeface="+mn-ea"/>
                <a:cs typeface="宋体" panose="02010600030101010101" pitchFamily="2" charset="-122"/>
              </a:rPr>
              <a:t>&lt;</a:t>
            </a:r>
            <a:r>
              <a:rPr lang="zh-CN" altLang="en-US" sz="900" b="0">
                <a:latin typeface="+mn-ea"/>
                <a:cs typeface="宋体" panose="02010600030101010101" pitchFamily="2" charset="-122"/>
              </a:rPr>
              <a:t>服饰</a:t>
            </a:r>
            <a:r>
              <a:rPr lang="en-US" altLang="zh-CN" sz="900" b="0">
                <a:latin typeface="+mn-ea"/>
                <a:cs typeface="Calibri" panose="020F0502020204030204" charset="0"/>
              </a:rPr>
              <a:t>&gt;</a:t>
            </a:r>
            <a:r>
              <a:rPr lang="zh-CN" altLang="en-US" sz="900" b="0">
                <a:latin typeface="+mn-ea"/>
                <a:cs typeface="宋体" panose="02010600030101010101" pitchFamily="2" charset="-122"/>
              </a:rPr>
              <a:t>有限公司是湖南巨瑞控股集团旗下的一个子公司，公司位于湖南省株洲市白关千亿服饰产业园。公司面积</a:t>
            </a:r>
            <a:r>
              <a:rPr lang="en-US" altLang="zh-CN" sz="900" b="0">
                <a:latin typeface="+mn-ea"/>
                <a:cs typeface="Calibri" panose="020F0502020204030204" charset="0"/>
              </a:rPr>
              <a:t>20000</a:t>
            </a:r>
            <a:r>
              <a:rPr lang="zh-CN" altLang="en-US" sz="900" b="0">
                <a:latin typeface="+mn-ea"/>
                <a:cs typeface="宋体" panose="02010600030101010101" pitchFamily="2" charset="-122"/>
              </a:rPr>
              <a:t>平方米，厂房宽敞明亮，宿舍环境舒适。现有</a:t>
            </a:r>
            <a:r>
              <a:rPr lang="en-US" altLang="zh-CN" sz="900" b="0">
                <a:latin typeface="+mn-ea"/>
                <a:cs typeface="Calibri" panose="020F0502020204030204" charset="0"/>
              </a:rPr>
              <a:t>12</a:t>
            </a:r>
            <a:r>
              <a:rPr lang="zh-CN" altLang="en-US" sz="900" b="0">
                <a:latin typeface="+mn-ea"/>
                <a:cs typeface="宋体" panose="02010600030101010101" pitchFamily="2" charset="-122"/>
              </a:rPr>
              <a:t>条生长线，并引进国内外先进的生产设备和生产工艺，配备专业、严谨、尽责的核心管理人员，是一家集面料织造、环保印染、研发设计、裁片印花、服装生产及销售为一体家居服系列生产企业。年产值到达</a:t>
            </a:r>
            <a:r>
              <a:rPr lang="en-US" altLang="zh-CN" sz="900" b="0">
                <a:latin typeface="+mn-ea"/>
                <a:cs typeface="Calibri" panose="020F0502020204030204" charset="0"/>
              </a:rPr>
              <a:t>2</a:t>
            </a:r>
            <a:r>
              <a:rPr lang="zh-CN" altLang="en-US" sz="900" b="0">
                <a:latin typeface="+mn-ea"/>
                <a:cs typeface="宋体" panose="02010600030101010101" pitchFamily="2" charset="-122"/>
              </a:rPr>
              <a:t>亿以上。公司自</a:t>
            </a:r>
            <a:r>
              <a:rPr lang="en-US" altLang="zh-CN" sz="900" b="0">
                <a:latin typeface="+mn-ea"/>
                <a:cs typeface="宋体" panose="02010600030101010101" pitchFamily="2" charset="-122"/>
              </a:rPr>
              <a:t>2010</a:t>
            </a:r>
            <a:r>
              <a:rPr lang="zh-CN" altLang="en-US" sz="900" b="0">
                <a:latin typeface="+mn-ea"/>
                <a:cs typeface="宋体" panose="02010600030101010101" pitchFamily="2" charset="-122"/>
              </a:rPr>
              <a:t>年成立以来，本着以“客户”为中心，服务至上的经营理念，在服饰行业已具有了一定的地位和知名度。公司将继续以创新的理念、真诚积极的态度、良好的信誉为广大客户服务。联络人：唐秋士        联系电话：</a:t>
            </a:r>
            <a:r>
              <a:rPr lang="en-US" altLang="zh-CN" sz="900" b="0">
                <a:latin typeface="+mn-ea"/>
                <a:cs typeface="宋体" panose="02010600030101010101" pitchFamily="2" charset="-122"/>
              </a:rPr>
              <a:t>13157556028</a:t>
            </a:r>
            <a:endParaRPr lang="en-US" altLang="zh-CN" sz="900" b="0">
              <a:latin typeface="+mn-ea"/>
              <a:cs typeface="宋体" panose="02010600030101010101" pitchFamily="2" charset="-122"/>
            </a:endParaRPr>
          </a:p>
          <a:p>
            <a:pPr indent="0" fontAlgn="auto">
              <a:lnSpc>
                <a:spcPct val="150000"/>
              </a:lnSpc>
            </a:pPr>
            <a:r>
              <a:rPr lang="zh-CN" altLang="en-US" sz="1000">
                <a:latin typeface="+mn-ea"/>
                <a:cs typeface="宋体" panose="02010600030101010101" pitchFamily="2" charset="-122"/>
                <a:sym typeface="+mn-ea"/>
              </a:rPr>
              <a:t>企业地址：湖南株洲市芦淞区白关镇白关工业园</a:t>
            </a:r>
            <a:r>
              <a:rPr lang="en-US" altLang="zh-CN" sz="1000">
                <a:solidFill>
                  <a:schemeClr val="tx1"/>
                </a:solidFill>
                <a:latin typeface="+mn-ea"/>
                <a:cs typeface="宋体" panose="02010600030101010101" pitchFamily="2" charset="-122"/>
                <a:sym typeface="+mn-ea"/>
              </a:rPr>
              <a:t>7</a:t>
            </a:r>
            <a:r>
              <a:rPr lang="zh-CN" altLang="en-US" sz="1000">
                <a:latin typeface="+mn-ea"/>
                <a:cs typeface="宋体" panose="02010600030101010101" pitchFamily="2" charset="-122"/>
                <a:sym typeface="+mn-ea"/>
              </a:rPr>
              <a:t>栋</a:t>
            </a:r>
            <a:endParaRPr lang="zh-CN" altLang="en-US" sz="1000">
              <a:latin typeface="+mn-ea"/>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0430" y="408305"/>
            <a:ext cx="7131050" cy="1983740"/>
          </a:xfrm>
          <a:prstGeom prst="rect">
            <a:avLst/>
          </a:prstGeom>
          <a:noFill/>
          <a:ln w="9525">
            <a:noFill/>
          </a:ln>
        </p:spPr>
        <p:txBody>
          <a:bodyPr wrap="square">
            <a:spAutoFit/>
          </a:bodyPr>
          <a:p>
            <a:pPr indent="0" fontAlgn="auto">
              <a:lnSpc>
                <a:spcPct val="150000"/>
              </a:lnSpc>
            </a:pPr>
            <a:r>
              <a:rPr lang="zh-CN" altLang="en-US" sz="1400" b="0">
                <a:latin typeface="+mn-ea"/>
                <a:cs typeface="宋体" panose="02010600030101010101" pitchFamily="2" charset="-122"/>
              </a:rPr>
              <a:t>企业名称：湖南靓金帆童装服饰有限公司企业简介：梦幻神童童服厂，专业生产</a:t>
            </a:r>
            <a:r>
              <a:rPr lang="en-US" altLang="zh-CN" sz="1400" b="0">
                <a:latin typeface="+mn-ea"/>
                <a:cs typeface="宋体" panose="02010600030101010101" pitchFamily="2" charset="-122"/>
              </a:rPr>
              <a:t>0-16</a:t>
            </a:r>
            <a:r>
              <a:rPr lang="zh-CN" altLang="en-US" sz="1400" b="0">
                <a:latin typeface="+mn-ea"/>
                <a:cs typeface="宋体" panose="02010600030101010101" pitchFamily="2" charset="-122"/>
              </a:rPr>
              <a:t>岁童装睡衣，家居服，绵绸亲子系列，绵绸童装全棉内衣套装，莱卡内衣套装，不倒绒内衣套装，保暖内衣套装，等系列产品。联系人： 李小飞       联系电话：</a:t>
            </a:r>
            <a:r>
              <a:rPr lang="en-US" altLang="zh-CN" sz="1400" b="0">
                <a:latin typeface="+mn-ea"/>
                <a:cs typeface="宋体" panose="02010600030101010101" pitchFamily="2" charset="-122"/>
              </a:rPr>
              <a:t>13873399752</a:t>
            </a:r>
            <a:endParaRPr lang="en-US" altLang="zh-CN" sz="1400" b="0">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sym typeface="+mn-ea"/>
              </a:rPr>
              <a:t>企业地址：湖南株洲市芦淞区白关镇白关工业园9栋3楼</a:t>
            </a:r>
            <a:endParaRPr lang="zh-CN" altLang="en-US" sz="1400">
              <a:latin typeface="+mn-ea"/>
              <a:cs typeface="宋体" panose="02010600030101010101" pitchFamily="2" charset="-122"/>
            </a:endParaRPr>
          </a:p>
          <a:p>
            <a:pPr indent="0"/>
            <a:endParaRPr lang="zh-CN" altLang="en-US"/>
          </a:p>
        </p:txBody>
      </p:sp>
      <p:graphicFrame>
        <p:nvGraphicFramePr>
          <p:cNvPr id="2" name="表格 1"/>
          <p:cNvGraphicFramePr/>
          <p:nvPr/>
        </p:nvGraphicFramePr>
        <p:xfrm>
          <a:off x="1097915" y="2649220"/>
          <a:ext cx="7026275" cy="1270635"/>
        </p:xfrm>
        <a:graphic>
          <a:graphicData uri="http://schemas.openxmlformats.org/drawingml/2006/table">
            <a:tbl>
              <a:tblPr firstRow="1" bandRow="1">
                <a:tableStyleId>{5940675A-B579-460E-94D1-54222C63F5DA}</a:tableStyleId>
              </a:tblPr>
              <a:tblGrid>
                <a:gridCol w="789305"/>
                <a:gridCol w="716280"/>
                <a:gridCol w="977265"/>
                <a:gridCol w="957580"/>
                <a:gridCol w="956945"/>
                <a:gridCol w="897890"/>
                <a:gridCol w="1731010"/>
              </a:tblGrid>
              <a:tr h="499745">
                <a:tc>
                  <a:txBody>
                    <a:bodyPr/>
                    <a:p>
                      <a:pPr indent="0" algn="ctr">
                        <a:buNone/>
                      </a:pPr>
                      <a:r>
                        <a:rPr lang="zh-CN" altLang="en-US" sz="1200" b="1">
                          <a:latin typeface="+mj-ea"/>
                          <a:ea typeface="+mj-ea"/>
                          <a:cs typeface="宋体" panose="02010600030101010101" pitchFamily="2" charset="-122"/>
                        </a:rPr>
                        <a:t>岗位</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人数</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学历要求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年龄要求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要求</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薪资</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5445">
                <a:tc>
                  <a:txBody>
                    <a:bodyPr/>
                    <a:p>
                      <a:pPr indent="0" algn="ctr">
                        <a:buNone/>
                      </a:pPr>
                      <a:r>
                        <a:rPr lang="zh-CN" altLang="en-US" sz="1000" b="0">
                          <a:latin typeface="+mn-ea"/>
                          <a:cs typeface="宋体" panose="02010600030101010101" pitchFamily="2" charset="-122"/>
                        </a:rPr>
                        <a:t>裁剪</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熟练工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4000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5445">
                <a:tc>
                  <a:txBody>
                    <a:bodyPr/>
                    <a:p>
                      <a:pPr indent="0" algn="ctr">
                        <a:buNone/>
                      </a:pPr>
                      <a:r>
                        <a:rPr lang="zh-CN" altLang="en-US" sz="1000" b="0">
                          <a:latin typeface="+mn-ea"/>
                          <a:cs typeface="宋体" panose="02010600030101010101" pitchFamily="2" charset="-122"/>
                        </a:rPr>
                        <a:t>四线</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6</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buNone/>
                      </a:pP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熟练工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-6000</a:t>
                      </a:r>
                      <a:r>
                        <a:rPr lang="zh-CN" altLang="en-US" sz="1000" b="0">
                          <a:latin typeface="+mn-ea"/>
                          <a:cs typeface="宋体" panose="02010600030101010101" pitchFamily="2" charset="-122"/>
                        </a:rPr>
                        <a:t>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97865" y="619125"/>
            <a:ext cx="7312660" cy="1983740"/>
          </a:xfrm>
          <a:prstGeom prst="rect">
            <a:avLst/>
          </a:prstGeom>
          <a:noFill/>
          <a:ln w="9525">
            <a:noFill/>
          </a:ln>
        </p:spPr>
        <p:txBody>
          <a:bodyPr wrap="square">
            <a:spAutoFit/>
          </a:bodyPr>
          <a:p>
            <a:pPr indent="0" fontAlgn="auto">
              <a:lnSpc>
                <a:spcPct val="150000"/>
              </a:lnSpc>
            </a:pPr>
            <a:r>
              <a:rPr lang="zh-CN" altLang="en-US" sz="1400" b="0">
                <a:latin typeface="+mn-ea"/>
                <a:cs typeface="宋体" panose="02010600030101010101" pitchFamily="2" charset="-122"/>
              </a:rPr>
              <a:t>企业名称：湖南美童帅帅服饰有限公司企业简介：美童帅帅童服厂，专业生产</a:t>
            </a:r>
            <a:r>
              <a:rPr lang="en-US" altLang="zh-CN" sz="1400" b="0">
                <a:latin typeface="+mn-ea"/>
                <a:cs typeface="宋体" panose="02010600030101010101" pitchFamily="2" charset="-122"/>
              </a:rPr>
              <a:t>0-16</a:t>
            </a:r>
            <a:r>
              <a:rPr lang="zh-CN" altLang="en-US" sz="1400" b="0">
                <a:latin typeface="+mn-ea"/>
                <a:cs typeface="宋体" panose="02010600030101010101" pitchFamily="2" charset="-122"/>
              </a:rPr>
              <a:t>岁童装睡衣，家居服，绵绸亲子系列，绵绸童装全棉内衣套装，莱卡内衣套装，不倒绒内衣套装，保暖内衣套装，等系列产品。联系人：毛承兵      联系电话：</a:t>
            </a:r>
            <a:r>
              <a:rPr lang="en-US" altLang="zh-CN" sz="1400" b="0">
                <a:latin typeface="+mn-ea"/>
                <a:cs typeface="宋体" panose="02010600030101010101" pitchFamily="2" charset="-122"/>
              </a:rPr>
              <a:t>13574267311</a:t>
            </a:r>
            <a:endParaRPr lang="en-US" altLang="zh-CN" sz="1400">
              <a:latin typeface="+mn-ea"/>
              <a:cs typeface="宋体" panose="02010600030101010101" pitchFamily="2" charset="-122"/>
              <a:sym typeface="+mn-ea"/>
            </a:endParaRPr>
          </a:p>
          <a:p>
            <a:pPr indent="0" fontAlgn="auto">
              <a:lnSpc>
                <a:spcPct val="150000"/>
              </a:lnSpc>
            </a:pPr>
            <a:r>
              <a:rPr lang="zh-CN" altLang="en-US" sz="1400">
                <a:latin typeface="+mn-ea"/>
                <a:cs typeface="宋体" panose="02010600030101010101" pitchFamily="2" charset="-122"/>
                <a:sym typeface="+mn-ea"/>
              </a:rPr>
              <a:t>企业地址：湖南株洲市芦淞区白关镇白关工业园17栋3-4楼</a:t>
            </a:r>
            <a:endParaRPr lang="zh-CN" altLang="en-US" sz="1400">
              <a:latin typeface="+mn-ea"/>
            </a:endParaRPr>
          </a:p>
          <a:p>
            <a:pPr indent="0"/>
            <a:endParaRPr lang="zh-CN" altLang="en-US"/>
          </a:p>
        </p:txBody>
      </p:sp>
      <p:graphicFrame>
        <p:nvGraphicFramePr>
          <p:cNvPr id="2" name="表格 1"/>
          <p:cNvGraphicFramePr/>
          <p:nvPr/>
        </p:nvGraphicFramePr>
        <p:xfrm>
          <a:off x="838200" y="2712085"/>
          <a:ext cx="7017385" cy="1313815"/>
        </p:xfrm>
        <a:graphic>
          <a:graphicData uri="http://schemas.openxmlformats.org/drawingml/2006/table">
            <a:tbl>
              <a:tblPr firstRow="1" bandRow="1">
                <a:tableStyleId>{5940675A-B579-460E-94D1-54222C63F5DA}</a:tableStyleId>
              </a:tblPr>
              <a:tblGrid>
                <a:gridCol w="826135"/>
                <a:gridCol w="785495"/>
                <a:gridCol w="786765"/>
                <a:gridCol w="786130"/>
                <a:gridCol w="785495"/>
                <a:gridCol w="2282190"/>
                <a:gridCol w="765175"/>
              </a:tblGrid>
              <a:tr h="408305">
                <a:tc>
                  <a:txBody>
                    <a:bodyPr/>
                    <a:p>
                      <a:pPr indent="0" algn="ctr">
                        <a:buNone/>
                      </a:pPr>
                      <a:r>
                        <a:rPr lang="zh-CN" altLang="en-US" sz="1200" b="1">
                          <a:latin typeface="+mj-ea"/>
                          <a:ea typeface="+mj-ea"/>
                          <a:cs typeface="宋体" panose="02010600030101010101" pitchFamily="2" charset="-122"/>
                        </a:rPr>
                        <a:t>岗位</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人数</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学历要求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年龄要求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要求</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薪资</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2755">
                <a:tc>
                  <a:txBody>
                    <a:bodyPr/>
                    <a:p>
                      <a:pPr algn="ctr">
                        <a:buNone/>
                      </a:pPr>
                      <a:r>
                        <a:rPr lang="en-US" altLang="zh-CN" sz="1000" b="0">
                          <a:latin typeface="+mn-ea"/>
                          <a:cs typeface="宋体" panose="02010600030101010101" pitchFamily="2" charset="-122"/>
                        </a:rPr>
                        <a:t>四线</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3</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可招学徒，最好是熟</a:t>
                      </a:r>
                      <a:r>
                        <a:rPr lang="zh-CN" altLang="en-US" sz="1000" b="0">
                          <a:latin typeface="+mn-ea"/>
                          <a:cs typeface="宋体" panose="02010600030101010101" pitchFamily="2" charset="-122"/>
                        </a:rPr>
                        <a:t>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计件</a:t>
                      </a:r>
                      <a:endParaRPr lang="en-US" altLang="zh-CN"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2755">
                <a:tc>
                  <a:txBody>
                    <a:bodyPr/>
                    <a:p>
                      <a:pPr algn="ctr">
                        <a:buNone/>
                      </a:pPr>
                      <a:r>
                        <a:rPr lang="en-US" altLang="zh-CN" sz="1000" b="0">
                          <a:latin typeface="+mn-ea"/>
                          <a:cs typeface="宋体" panose="02010600030101010101" pitchFamily="2" charset="-122"/>
                        </a:rPr>
                        <a:t>平车</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3</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可招学徒，最好是熟</a:t>
                      </a:r>
                      <a:r>
                        <a:rPr lang="zh-CN" altLang="en-US" sz="1000" b="0">
                          <a:latin typeface="+mn-ea"/>
                          <a:cs typeface="宋体" panose="02010600030101010101" pitchFamily="2" charset="-122"/>
                        </a:rPr>
                        <a:t>练工</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b="0">
                          <a:latin typeface="+mn-ea"/>
                          <a:cs typeface="宋体" panose="02010600030101010101" pitchFamily="2" charset="-122"/>
                        </a:rPr>
                        <a:t>计件</a:t>
                      </a:r>
                      <a:endParaRPr lang="en-US" altLang="zh-CN"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98500" y="494665"/>
            <a:ext cx="7138035" cy="2030095"/>
          </a:xfrm>
          <a:prstGeom prst="rect">
            <a:avLst/>
          </a:prstGeom>
          <a:noFill/>
          <a:ln w="9525">
            <a:noFill/>
          </a:ln>
        </p:spPr>
        <p:txBody>
          <a:bodyPr wrap="square">
            <a:spAutoFit/>
          </a:bodyPr>
          <a:p>
            <a:pPr indent="0" fontAlgn="auto">
              <a:lnSpc>
                <a:spcPct val="150000"/>
              </a:lnSpc>
            </a:pPr>
            <a:r>
              <a:rPr lang="zh-CN" altLang="en-US" sz="1400" b="0">
                <a:latin typeface="+mn-ea"/>
                <a:cs typeface="宋体" panose="02010600030101010101" pitchFamily="2" charset="-122"/>
              </a:rPr>
              <a:t>企业名称：湖南明源童服贸易有限公司企业简介：心贝可尔童服厂，专业生产</a:t>
            </a:r>
            <a:r>
              <a:rPr lang="en-US" altLang="zh-CN" sz="1400" b="0">
                <a:latin typeface="+mn-ea"/>
                <a:cs typeface="宋体" panose="02010600030101010101" pitchFamily="2" charset="-122"/>
              </a:rPr>
              <a:t>0-16</a:t>
            </a:r>
            <a:r>
              <a:rPr lang="zh-CN" altLang="en-US" sz="1400" b="0">
                <a:latin typeface="+mn-ea"/>
                <a:cs typeface="宋体" panose="02010600030101010101" pitchFamily="2" charset="-122"/>
              </a:rPr>
              <a:t>岁童装睡衣，家居服，绵绸亲子系列，绵绸童装全棉内衣套装，莱卡内衣套装，不倒绒内衣套装，保暖内衣套装，等系列产品</a:t>
            </a:r>
            <a:endParaRPr lang="zh-CN" altLang="en-US" sz="1400" b="0">
              <a:latin typeface="+mn-ea"/>
              <a:cs typeface="宋体" panose="02010600030101010101" pitchFamily="2" charset="-122"/>
            </a:endParaRPr>
          </a:p>
          <a:p>
            <a:pPr indent="0" fontAlgn="auto">
              <a:lnSpc>
                <a:spcPct val="150000"/>
              </a:lnSpc>
            </a:pPr>
            <a:r>
              <a:rPr lang="zh-CN" altLang="en-US" sz="1400">
                <a:latin typeface="+mn-ea"/>
                <a:cs typeface="宋体" panose="02010600030101010101" pitchFamily="2" charset="-122"/>
                <a:sym typeface="+mn-ea"/>
              </a:rPr>
              <a:t>联系人：   蒋小峰         联系电话：13787811696</a:t>
            </a:r>
            <a:r>
              <a:rPr lang="en-US" altLang="zh-CN" sz="1400">
                <a:latin typeface="+mn-ea"/>
                <a:cs typeface="宋体" panose="02010600030101010101" pitchFamily="2" charset="-122"/>
                <a:sym typeface="+mn-ea"/>
              </a:rPr>
              <a:t> </a:t>
            </a:r>
            <a:endParaRPr lang="en-US" altLang="zh-CN" sz="1400">
              <a:latin typeface="+mn-ea"/>
              <a:cs typeface="宋体" panose="02010600030101010101" pitchFamily="2" charset="-122"/>
              <a:sym typeface="+mn-ea"/>
            </a:endParaRPr>
          </a:p>
          <a:p>
            <a:pPr indent="0" fontAlgn="auto">
              <a:lnSpc>
                <a:spcPct val="150000"/>
              </a:lnSpc>
            </a:pPr>
            <a:r>
              <a:rPr lang="zh-CN" altLang="en-US" sz="1400">
                <a:latin typeface="+mn-ea"/>
                <a:cs typeface="宋体" panose="02010600030101010101" pitchFamily="2" charset="-122"/>
                <a:sym typeface="+mn-ea"/>
              </a:rPr>
              <a:t>企业地址：湖南省株洲市芦淞区白关4.0国际服饰产业城17栋4-6楼</a:t>
            </a:r>
            <a:endParaRPr lang="en-US" altLang="zh-CN" sz="1400">
              <a:latin typeface="+mn-ea"/>
              <a:cs typeface="宋体" panose="02010600030101010101" pitchFamily="2" charset="-122"/>
              <a:sym typeface="+mn-ea"/>
            </a:endParaRPr>
          </a:p>
          <a:p>
            <a:pPr indent="0" fontAlgn="auto">
              <a:lnSpc>
                <a:spcPct val="150000"/>
              </a:lnSpc>
            </a:pPr>
            <a:endParaRPr lang="zh-CN" altLang="en-US" sz="1400">
              <a:latin typeface="+mn-ea"/>
            </a:endParaRPr>
          </a:p>
        </p:txBody>
      </p:sp>
      <p:sp>
        <p:nvSpPr>
          <p:cNvPr id="3" name="文本框 2"/>
          <p:cNvSpPr txBox="1"/>
          <p:nvPr/>
        </p:nvSpPr>
        <p:spPr>
          <a:xfrm>
            <a:off x="88265" y="1291590"/>
            <a:ext cx="6413500" cy="1014730"/>
          </a:xfrm>
          <a:prstGeom prst="rect">
            <a:avLst/>
          </a:prstGeom>
          <a:noFill/>
          <a:ln w="9525">
            <a:noFill/>
          </a:ln>
        </p:spPr>
        <p:txBody>
          <a:bodyPr wrap="square">
            <a:spAutoFit/>
          </a:bodyPr>
          <a:p>
            <a:pPr indent="0"/>
            <a:r>
              <a:rPr lang="en-US" altLang="zh-CN" sz="1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1400"/>
          </a:p>
          <a:p>
            <a:pPr indent="0"/>
            <a:endParaRPr lang="en-US" altLang="zh-CN" sz="1400" b="0">
              <a:latin typeface="宋体" panose="02010600030101010101" pitchFamily="2" charset="-122"/>
              <a:ea typeface="宋体" panose="02010600030101010101" pitchFamily="2" charset="-122"/>
              <a:cs typeface="宋体" panose="02010600030101010101" pitchFamily="2" charset="-122"/>
            </a:endParaRPr>
          </a:p>
          <a:p>
            <a:endParaRPr lang="zh-CN" altLang="en-US"/>
          </a:p>
        </p:txBody>
      </p:sp>
      <p:graphicFrame>
        <p:nvGraphicFramePr>
          <p:cNvPr id="0" name="表格 -1"/>
          <p:cNvGraphicFramePr/>
          <p:nvPr/>
        </p:nvGraphicFramePr>
        <p:xfrm>
          <a:off x="919480" y="2399665"/>
          <a:ext cx="7540625" cy="2136140"/>
        </p:xfrm>
        <a:graphic>
          <a:graphicData uri="http://schemas.openxmlformats.org/drawingml/2006/table">
            <a:tbl>
              <a:tblPr firstRow="1" bandRow="1">
                <a:tableStyleId>{5940675A-B579-460E-94D1-54222C63F5DA}</a:tableStyleId>
              </a:tblPr>
              <a:tblGrid>
                <a:gridCol w="809625"/>
                <a:gridCol w="689610"/>
                <a:gridCol w="864870"/>
                <a:gridCol w="874395"/>
                <a:gridCol w="826770"/>
                <a:gridCol w="2218690"/>
                <a:gridCol w="1256665"/>
              </a:tblGrid>
              <a:tr h="329565">
                <a:tc>
                  <a:txBody>
                    <a:bodyPr/>
                    <a:p>
                      <a:pPr indent="0" algn="ctr">
                        <a:buNone/>
                      </a:pPr>
                      <a:r>
                        <a:rPr lang="zh-CN" altLang="en-US" sz="1200" b="1">
                          <a:latin typeface="+mj-ea"/>
                          <a:ea typeface="+mj-ea"/>
                          <a:cs typeface="宋体" panose="02010600030101010101" pitchFamily="2" charset="-122"/>
                        </a:rPr>
                        <a:t>岗位</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人数</a:t>
                      </a:r>
                      <a:endParaRPr lang="zh-CN" altLang="en-US" sz="12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j-ea"/>
                          <a:ea typeface="+mj-ea"/>
                          <a:cs typeface="宋体" panose="02010600030101010101" pitchFamily="2" charset="-122"/>
                        </a:rPr>
                        <a:t>性别</a:t>
                      </a:r>
                      <a:endParaRPr lang="zh-CN" altLang="en-US" sz="1000" b="1">
                        <a:latin typeface="+mj-ea"/>
                        <a:ea typeface="+mj-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学历要求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j-ea"/>
                          <a:ea typeface="+mj-ea"/>
                          <a:cs typeface="宋体" panose="02010600030101010101" pitchFamily="2" charset="-122"/>
                          <a:sym typeface="+mn-ea"/>
                        </a:rPr>
                        <a:t>年龄要求</a:t>
                      </a:r>
                      <a:endParaRPr lang="zh-CN" altLang="en-US" sz="1000" b="1">
                        <a:latin typeface="+mj-ea"/>
                        <a:ea typeface="+mj-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要求</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1">
                          <a:latin typeface="+mj-ea"/>
                          <a:ea typeface="+mj-ea"/>
                          <a:cs typeface="宋体" panose="02010600030101010101" pitchFamily="2" charset="-122"/>
                        </a:rPr>
                        <a:t>薪资</a:t>
                      </a:r>
                      <a:endParaRPr lang="zh-CN" altLang="en-US" sz="1200" b="1">
                        <a:latin typeface="+mj-ea"/>
                        <a:ea typeface="+mj-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0850">
                <a:tc>
                  <a:txBody>
                    <a:bodyPr/>
                    <a:p>
                      <a:pPr algn="ctr">
                        <a:buNone/>
                      </a:pPr>
                      <a:r>
                        <a:rPr lang="zh-CN" altLang="en-US" sz="1000" b="0">
                          <a:latin typeface="+mn-ea"/>
                          <a:cs typeface="宋体" panose="02010600030101010101" pitchFamily="2" charset="-122"/>
                        </a:rPr>
                        <a:t>四线</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10</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sym typeface="+mn-ea"/>
                        </a:rPr>
                        <a:t>可招学徒，最好是熟练工 </a:t>
                      </a:r>
                      <a:endParaRPr lang="zh-CN" altLang="en-US" sz="10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3000元-7000元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290">
                <a:tc>
                  <a:txBody>
                    <a:bodyPr/>
                    <a:p>
                      <a:pPr algn="ctr">
                        <a:buNone/>
                      </a:pPr>
                      <a:r>
                        <a:rPr lang="zh-CN" altLang="en-US" sz="1000" b="0">
                          <a:latin typeface="+mn-ea"/>
                          <a:cs typeface="宋体" panose="02010600030101010101" pitchFamily="2" charset="-122"/>
                        </a:rPr>
                        <a:t>坎车</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5</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buNone/>
                      </a:pP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a:latin typeface="+mn-ea"/>
                          <a:cs typeface="宋体" panose="02010600030101010101" pitchFamily="2" charset="-122"/>
                          <a:sym typeface="+mn-ea"/>
                        </a:rPr>
                        <a:t>可招学徒，最好是熟练工</a:t>
                      </a:r>
                      <a:r>
                        <a:rPr lang="zh-CN" altLang="en-US" sz="1000" b="0">
                          <a:latin typeface="+mn-ea"/>
                          <a:cs typeface="宋体" panose="02010600030101010101" pitchFamily="2" charset="-122"/>
                          <a:sym typeface="+mn-ea"/>
                        </a:rPr>
                        <a:t> </a:t>
                      </a:r>
                      <a:endParaRPr lang="zh-CN" altLang="en-US" sz="10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3000元-6000元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700">
                <a:tc>
                  <a:txBody>
                    <a:bodyPr/>
                    <a:p>
                      <a:pPr algn="ctr">
                        <a:buNone/>
                      </a:pPr>
                      <a:r>
                        <a:rPr lang="zh-CN" altLang="en-US" sz="1000" b="0">
                          <a:latin typeface="+mn-ea"/>
                          <a:cs typeface="宋体" panose="02010600030101010101" pitchFamily="2" charset="-122"/>
                        </a:rPr>
                        <a:t>平车</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5</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en-US" altLang="zh-CN" sz="800">
                          <a:latin typeface="+mn-ea"/>
                          <a:cs typeface="宋体" panose="02010600030101010101" pitchFamily="2" charset="-122"/>
                          <a:sym typeface="+mn-ea"/>
                        </a:rPr>
                        <a:t> 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000">
                          <a:latin typeface="+mn-ea"/>
                          <a:cs typeface="宋体" panose="02010600030101010101" pitchFamily="2" charset="-122"/>
                          <a:sym typeface="+mn-ea"/>
                        </a:rPr>
                        <a:t> </a:t>
                      </a:r>
                      <a:r>
                        <a:rPr lang="zh-CN" altLang="en-US" sz="1000">
                          <a:latin typeface="+mn-ea"/>
                          <a:cs typeface="宋体" panose="02010600030101010101" pitchFamily="2" charset="-122"/>
                          <a:sym typeface="+mn-ea"/>
                        </a:rPr>
                        <a:t>可招学徒，最好是熟练工</a:t>
                      </a:r>
                      <a:r>
                        <a:rPr lang="zh-CN" altLang="en-US" sz="1000" b="0">
                          <a:latin typeface="+mn-ea"/>
                          <a:cs typeface="宋体" panose="02010600030101010101" pitchFamily="2" charset="-122"/>
                          <a:sym typeface="+mn-ea"/>
                        </a:rPr>
                        <a:t> </a:t>
                      </a:r>
                      <a:endParaRPr lang="zh-CN" altLang="en-US" sz="10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3000元-5000元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6735">
                <a:tc>
                  <a:txBody>
                    <a:bodyPr/>
                    <a:p>
                      <a:pPr algn="ctr">
                        <a:buNone/>
                      </a:pPr>
                      <a:r>
                        <a:rPr lang="zh-CN" altLang="en-US" sz="1000" b="0">
                          <a:latin typeface="+mn-ea"/>
                          <a:cs typeface="宋体" panose="02010600030101010101" pitchFamily="2" charset="-122"/>
                        </a:rPr>
                        <a:t>杂工</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5</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buNone/>
                      </a:pP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zh-CN" altLang="en-US" sz="1000">
                        <a:latin typeface="+mn-ea"/>
                        <a:cs typeface="宋体" panose="02010600030101010101" pitchFamily="2" charset="-122"/>
                        <a:sym typeface="+mn-ea"/>
                      </a:endParaRPr>
                    </a:p>
                    <a:p>
                      <a:pPr algn="ctr">
                        <a:buNone/>
                      </a:pPr>
                      <a:r>
                        <a:rPr lang="zh-CN" altLang="en-US" sz="1000">
                          <a:latin typeface="+mn-ea"/>
                          <a:cs typeface="宋体" panose="02010600030101010101" pitchFamily="2" charset="-122"/>
                          <a:sym typeface="+mn-ea"/>
                        </a:rPr>
                        <a:t>可招学徒，最好是熟练工</a:t>
                      </a:r>
                      <a:endParaRPr lang="zh-CN" altLang="en-US" sz="1000" b="0">
                        <a:latin typeface="+mn-ea"/>
                        <a:cs typeface="宋体" panose="02010600030101010101" pitchFamily="2" charset="-122"/>
                        <a:sym typeface="+mn-ea"/>
                      </a:endParaRPr>
                    </a:p>
                    <a:p>
                      <a:pPr algn="ctr">
                        <a:buNone/>
                      </a:pPr>
                      <a:r>
                        <a:rPr lang="zh-CN" altLang="en-US" sz="1000" b="0">
                          <a:latin typeface="+mn-ea"/>
                          <a:cs typeface="宋体" panose="02010600030101010101" pitchFamily="2" charset="-122"/>
                          <a:sym typeface="+mn-ea"/>
                        </a:rPr>
                        <a:t> </a:t>
                      </a:r>
                      <a:endParaRPr lang="zh-CN" altLang="en-US" sz="10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0">
                          <a:latin typeface="+mn-ea"/>
                          <a:cs typeface="宋体" panose="02010600030101010101" pitchFamily="2" charset="-122"/>
                        </a:rPr>
                        <a:t>2300元-3500元</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3152140" y="937895"/>
          <a:ext cx="5405120" cy="3408680"/>
        </p:xfrm>
        <a:graphic>
          <a:graphicData uri="http://schemas.openxmlformats.org/drawingml/2006/table">
            <a:tbl>
              <a:tblPr firstRow="1" bandRow="1">
                <a:tableStyleId>{5940675A-B579-460E-94D1-54222C63F5DA}</a:tableStyleId>
              </a:tblPr>
              <a:tblGrid>
                <a:gridCol w="756285"/>
                <a:gridCol w="434975"/>
                <a:gridCol w="2687955"/>
                <a:gridCol w="1525905"/>
              </a:tblGrid>
              <a:tr h="368935">
                <a:tc>
                  <a:txBody>
                    <a:bodyPr/>
                    <a:p>
                      <a:pPr algn="ctr">
                        <a:buNone/>
                      </a:pPr>
                      <a:r>
                        <a:rPr lang="zh-CN" altLang="en-US" sz="1200" b="1">
                          <a:solidFill>
                            <a:srgbClr val="000000"/>
                          </a:solidFill>
                          <a:latin typeface="+mj-ea"/>
                          <a:ea typeface="+mj-ea"/>
                          <a:cs typeface="Calibri" panose="020F0502020204030204" charset="0"/>
                        </a:rPr>
                        <a:t>岗位</a:t>
                      </a:r>
                      <a:endParaRPr lang="zh-CN" altLang="en-US" sz="1200" b="1">
                        <a:solidFill>
                          <a:srgbClr val="000000"/>
                        </a:solidFill>
                        <a:latin typeface="+mj-ea"/>
                        <a:ea typeface="+mj-ea"/>
                        <a:cs typeface="Calibri" panose="020F0502020204030204" charset="0"/>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solidFill>
                            <a:srgbClr val="000000"/>
                          </a:solidFill>
                          <a:latin typeface="+mj-ea"/>
                          <a:ea typeface="+mj-ea"/>
                          <a:cs typeface="Calibri" panose="020F0502020204030204" charset="0"/>
                        </a:rPr>
                        <a:t>人数</a:t>
                      </a:r>
                      <a:endParaRPr lang="zh-CN" altLang="en-US" sz="1200" b="1">
                        <a:solidFill>
                          <a:srgbClr val="000000"/>
                        </a:solidFill>
                        <a:latin typeface="+mj-ea"/>
                        <a:ea typeface="+mj-ea"/>
                        <a:cs typeface="Calibri" panose="020F0502020204030204" charset="0"/>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solidFill>
                            <a:srgbClr val="000000"/>
                          </a:solidFill>
                          <a:latin typeface="+mj-ea"/>
                          <a:ea typeface="+mj-ea"/>
                          <a:cs typeface="Calibri" panose="020F0502020204030204" charset="0"/>
                        </a:rPr>
                        <a:t>要求</a:t>
                      </a:r>
                      <a:endParaRPr lang="zh-CN" altLang="en-US" sz="1200" b="1">
                        <a:solidFill>
                          <a:srgbClr val="000000"/>
                        </a:solidFill>
                        <a:latin typeface="+mj-ea"/>
                        <a:ea typeface="+mj-ea"/>
                        <a:cs typeface="Calibri" panose="020F0502020204030204"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200" b="1">
                          <a:solidFill>
                            <a:srgbClr val="000000"/>
                          </a:solidFill>
                          <a:latin typeface="+mj-ea"/>
                          <a:ea typeface="+mj-ea"/>
                          <a:cs typeface="Calibri" panose="020F0502020204030204" charset="0"/>
                        </a:rPr>
                        <a:t>薪资</a:t>
                      </a:r>
                      <a:endParaRPr lang="zh-CN" altLang="en-US" sz="1200" b="1">
                        <a:solidFill>
                          <a:srgbClr val="000000"/>
                        </a:solidFill>
                        <a:latin typeface="+mj-ea"/>
                        <a:ea typeface="+mj-ea"/>
                        <a:cs typeface="Calibri" panose="020F0502020204030204"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270">
                <a:tc>
                  <a:txBody>
                    <a:bodyPr/>
                    <a:p>
                      <a:pPr indent="0" algn="ctr">
                        <a:buNone/>
                      </a:pPr>
                      <a:r>
                        <a:rPr lang="zh-CN" altLang="en-US" sz="1000" b="0">
                          <a:latin typeface="+mn-ea"/>
                          <a:cs typeface="宋体" panose="02010600030101010101" pitchFamily="2" charset="-122"/>
                        </a:rPr>
                        <a:t>设计师</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有婴童服装方面的设计与制作</a:t>
                      </a:r>
                      <a:r>
                        <a:rPr lang="en-US" altLang="zh-CN" sz="1000" b="0">
                          <a:latin typeface="+mn-ea"/>
                          <a:cs typeface="宋体" panose="02010600030101010101" pitchFamily="2" charset="-122"/>
                        </a:rPr>
                        <a:t>3</a:t>
                      </a:r>
                      <a:r>
                        <a:rPr lang="zh-CN" altLang="en-US" sz="1000" b="0">
                          <a:latin typeface="+mn-ea"/>
                          <a:cs typeface="宋体" panose="02010600030101010101" pitchFamily="2" charset="-122"/>
                        </a:rPr>
                        <a:t>年以上，年龄：</a:t>
                      </a:r>
                      <a:r>
                        <a:rPr lang="en-US" altLang="zh-CN" sz="1000" b="0">
                          <a:latin typeface="+mn-ea"/>
                          <a:cs typeface="宋体" panose="02010600030101010101" pitchFamily="2" charset="-122"/>
                        </a:rPr>
                        <a:t>35</a:t>
                      </a:r>
                      <a:r>
                        <a:rPr lang="zh-CN" altLang="en-US" sz="1000" b="0">
                          <a:latin typeface="+mn-ea"/>
                          <a:cs typeface="宋体" panose="02010600030101010101" pitchFamily="2" charset="-122"/>
                        </a:rPr>
                        <a:t>岁以下，女性</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—10000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p>
                      <a:pPr indent="0" algn="ctr">
                        <a:buNone/>
                      </a:pPr>
                      <a:r>
                        <a:rPr lang="zh-CN" altLang="en-US" sz="1000" b="0">
                          <a:latin typeface="+mn-ea"/>
                          <a:cs typeface="宋体" panose="02010600030101010101" pitchFamily="2" charset="-122"/>
                        </a:rPr>
                        <a:t>设计师助理</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2</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有相关工作经验</a:t>
                      </a:r>
                      <a:r>
                        <a:rPr lang="en-US" altLang="zh-CN" sz="1000" b="0">
                          <a:latin typeface="+mn-ea"/>
                          <a:cs typeface="宋体" panose="02010600030101010101" pitchFamily="2" charset="-122"/>
                        </a:rPr>
                        <a:t>1-2</a:t>
                      </a:r>
                      <a:r>
                        <a:rPr lang="zh-CN" altLang="en-US" sz="1000" b="0">
                          <a:latin typeface="+mn-ea"/>
                          <a:cs typeface="宋体" panose="02010600030101010101" pitchFamily="2" charset="-122"/>
                        </a:rPr>
                        <a:t>年，懂电脑画图，男女不限，年龄</a:t>
                      </a:r>
                      <a:r>
                        <a:rPr lang="en-US" altLang="zh-CN" sz="1000" b="0">
                          <a:latin typeface="+mn-ea"/>
                          <a:cs typeface="宋体" panose="02010600030101010101" pitchFamily="2" charset="-122"/>
                        </a:rPr>
                        <a:t>25</a:t>
                      </a:r>
                      <a:r>
                        <a:rPr lang="zh-CN" altLang="en-US" sz="1000" b="0">
                          <a:latin typeface="+mn-ea"/>
                          <a:cs typeface="宋体" panose="02010600030101010101" pitchFamily="2" charset="-122"/>
                        </a:rPr>
                        <a:t>岁以下</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p>
                      <a:pPr indent="0" algn="ctr">
                        <a:buNone/>
                      </a:pPr>
                      <a:r>
                        <a:rPr lang="zh-CN" altLang="en-US" sz="1000" b="0">
                          <a:latin typeface="+mn-ea"/>
                          <a:cs typeface="宋体" panose="02010600030101010101" pitchFamily="2" charset="-122"/>
                        </a:rPr>
                        <a:t>业务员</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12</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年龄：25岁以下，男女不限，形象气质佳，表达能力强，团队合作精神强。</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月薪3000元—2万元/月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635">
                <a:tc>
                  <a:txBody>
                    <a:bodyPr/>
                    <a:p>
                      <a:pPr indent="0" algn="ctr">
                        <a:buNone/>
                      </a:pPr>
                      <a:r>
                        <a:rPr lang="zh-CN" altLang="en-US" sz="1000" b="0">
                          <a:latin typeface="+mn-ea"/>
                          <a:cs typeface="宋体" panose="02010600030101010101" pitchFamily="2" charset="-122"/>
                        </a:rPr>
                        <a:t>财务</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2</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有相关工作经验</a:t>
                      </a:r>
                      <a:r>
                        <a:rPr lang="en-US" altLang="zh-CN" sz="1000" b="0">
                          <a:latin typeface="+mn-ea"/>
                          <a:cs typeface="宋体" panose="02010600030101010101" pitchFamily="2" charset="-122"/>
                        </a:rPr>
                        <a:t>3-5</a:t>
                      </a:r>
                      <a:r>
                        <a:rPr lang="zh-CN" altLang="en-US" sz="1000" b="0">
                          <a:latin typeface="+mn-ea"/>
                          <a:cs typeface="宋体" panose="02010600030101010101" pitchFamily="2" charset="-122"/>
                        </a:rPr>
                        <a:t>年，会金碟软件，男女不限，</a:t>
                      </a:r>
                      <a:r>
                        <a:rPr lang="en-US" altLang="zh-CN" sz="1000" b="0">
                          <a:latin typeface="+mn-ea"/>
                          <a:cs typeface="宋体" panose="02010600030101010101" pitchFamily="2" charset="-122"/>
                        </a:rPr>
                        <a:t>45</a:t>
                      </a:r>
                      <a:r>
                        <a:rPr lang="zh-CN" altLang="en-US" sz="1000" b="0">
                          <a:latin typeface="+mn-ea"/>
                          <a:cs typeface="宋体" panose="02010600030101010101" pitchFamily="2" charset="-122"/>
                        </a:rPr>
                        <a:t>岁以下。</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635">
                <a:tc>
                  <a:txBody>
                    <a:bodyPr/>
                    <a:p>
                      <a:pPr indent="0" algn="ctr">
                        <a:buNone/>
                      </a:pPr>
                      <a:r>
                        <a:rPr lang="zh-CN" altLang="en-US" sz="1000" b="0">
                          <a:latin typeface="+mn-ea"/>
                          <a:cs typeface="宋体" panose="02010600030101010101" pitchFamily="2" charset="-122"/>
                        </a:rPr>
                        <a:t>车工</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10</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  </a:t>
                      </a:r>
                      <a:r>
                        <a:rPr lang="zh-CN" altLang="en-US" sz="1000" b="0">
                          <a:latin typeface="+mn-ea"/>
                          <a:cs typeface="宋体" panose="02010600030101010101" pitchFamily="2" charset="-122"/>
                        </a:rPr>
                        <a:t>有相关工作经验，男女不限，年龄</a:t>
                      </a:r>
                      <a:r>
                        <a:rPr lang="en-US" altLang="zh-CN" sz="1000" b="0">
                          <a:latin typeface="+mn-ea"/>
                          <a:cs typeface="宋体" panose="02010600030101010101" pitchFamily="2" charset="-122"/>
                        </a:rPr>
                        <a:t>45</a:t>
                      </a:r>
                      <a:r>
                        <a:rPr lang="zh-CN" altLang="en-US" sz="1000" b="0">
                          <a:latin typeface="+mn-ea"/>
                          <a:cs typeface="宋体" panose="02010600030101010101" pitchFamily="2" charset="-122"/>
                        </a:rPr>
                        <a:t>岁以下</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—10000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p>
                      <a:pPr indent="0" algn="ctr">
                        <a:buNone/>
                      </a:pPr>
                      <a:r>
                        <a:rPr lang="zh-CN" altLang="en-US" sz="1000" b="0">
                          <a:latin typeface="+mn-ea"/>
                          <a:cs typeface="宋体" panose="02010600030101010101" pitchFamily="2" charset="-122"/>
                        </a:rPr>
                        <a:t>司机</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  </a:t>
                      </a:r>
                      <a:r>
                        <a:rPr lang="zh-CN" altLang="en-US" sz="1000" b="0">
                          <a:latin typeface="+mn-ea"/>
                          <a:cs typeface="宋体" panose="02010600030101010101" pitchFamily="2" charset="-122"/>
                        </a:rPr>
                        <a:t>有相关工作经验，男，年龄</a:t>
                      </a:r>
                      <a:r>
                        <a:rPr lang="en-US" altLang="zh-CN" sz="1000" b="0">
                          <a:latin typeface="+mn-ea"/>
                          <a:cs typeface="宋体" panose="02010600030101010101" pitchFamily="2" charset="-122"/>
                        </a:rPr>
                        <a:t>30-45</a:t>
                      </a:r>
                      <a:r>
                        <a:rPr lang="zh-CN" altLang="en-US" sz="1000" b="0">
                          <a:latin typeface="+mn-ea"/>
                          <a:cs typeface="宋体" panose="02010600030101010101" pitchFamily="2" charset="-122"/>
                        </a:rPr>
                        <a:t>岁，吃苦耐劳</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9570">
                <a:tc>
                  <a:txBody>
                    <a:bodyPr/>
                    <a:p>
                      <a:pPr indent="0" algn="ctr">
                        <a:buNone/>
                      </a:pPr>
                      <a:r>
                        <a:rPr lang="zh-CN" altLang="en-US" sz="1000" b="0">
                          <a:latin typeface="+mn-ea"/>
                          <a:cs typeface="宋体" panose="02010600030101010101" pitchFamily="2" charset="-122"/>
                        </a:rPr>
                        <a:t>裁剪师傅</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1</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    </a:t>
                      </a:r>
                      <a:r>
                        <a:rPr lang="zh-CN" altLang="en-US" sz="1000" b="0">
                          <a:latin typeface="+mn-ea"/>
                          <a:cs typeface="宋体" panose="02010600030101010101" pitchFamily="2" charset="-122"/>
                        </a:rPr>
                        <a:t>有相关工作经验，男，年龄</a:t>
                      </a:r>
                      <a:r>
                        <a:rPr lang="en-US" altLang="zh-CN" sz="1000" b="0">
                          <a:latin typeface="+mn-ea"/>
                          <a:cs typeface="宋体" panose="02010600030101010101" pitchFamily="2" charset="-122"/>
                        </a:rPr>
                        <a:t>45</a:t>
                      </a:r>
                      <a:r>
                        <a:rPr lang="zh-CN" altLang="en-US" sz="1000" b="0">
                          <a:latin typeface="+mn-ea"/>
                          <a:cs typeface="宋体" panose="02010600030101010101" pitchFamily="2" charset="-122"/>
                        </a:rPr>
                        <a:t>岁以下</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3500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—5000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635">
                <a:tc>
                  <a:txBody>
                    <a:bodyPr/>
                    <a:p>
                      <a:pPr indent="0" algn="ctr">
                        <a:buNone/>
                      </a:pPr>
                      <a:r>
                        <a:rPr lang="zh-CN" altLang="en-US" sz="1000" b="0">
                          <a:latin typeface="+mn-ea"/>
                          <a:cs typeface="宋体" panose="02010600030101010101" pitchFamily="2" charset="-122"/>
                        </a:rPr>
                        <a:t>车间主管</a:t>
                      </a:r>
                      <a:endParaRPr lang="zh-CN" altLang="en-US"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000" b="0">
                          <a:latin typeface="+mn-ea"/>
                          <a:cs typeface="宋体" panose="02010600030101010101" pitchFamily="2" charset="-122"/>
                        </a:rPr>
                        <a:t>3</a:t>
                      </a:r>
                      <a:endParaRPr lang="en-US" altLang="zh-CN" sz="10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相关工作经验</a:t>
                      </a:r>
                      <a:r>
                        <a:rPr lang="en-US" altLang="zh-CN" sz="1000" b="0">
                          <a:latin typeface="+mn-ea"/>
                          <a:cs typeface="宋体" panose="02010600030101010101" pitchFamily="2" charset="-122"/>
                        </a:rPr>
                        <a:t>3-5</a:t>
                      </a:r>
                      <a:r>
                        <a:rPr lang="zh-CN" altLang="en-US" sz="1000" b="0">
                          <a:latin typeface="+mn-ea"/>
                          <a:cs typeface="宋体" panose="02010600030101010101" pitchFamily="2" charset="-122"/>
                        </a:rPr>
                        <a:t>年，男女不限，</a:t>
                      </a:r>
                      <a:r>
                        <a:rPr lang="en-US" altLang="zh-CN" sz="1000" b="0">
                          <a:latin typeface="+mn-ea"/>
                          <a:cs typeface="宋体" panose="02010600030101010101" pitchFamily="2" charset="-122"/>
                        </a:rPr>
                        <a:t>45</a:t>
                      </a:r>
                      <a:r>
                        <a:rPr lang="zh-CN" altLang="en-US" sz="1000" b="0">
                          <a:latin typeface="+mn-ea"/>
                          <a:cs typeface="宋体" panose="02010600030101010101" pitchFamily="2" charset="-122"/>
                        </a:rPr>
                        <a:t>岁以下</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0">
                          <a:latin typeface="+mn-ea"/>
                          <a:cs typeface="宋体" panose="02010600030101010101" pitchFamily="2" charset="-122"/>
                        </a:rPr>
                        <a:t>月薪</a:t>
                      </a:r>
                      <a:r>
                        <a:rPr lang="en-US" altLang="zh-CN" sz="1000" b="0">
                          <a:latin typeface="+mn-ea"/>
                          <a:cs typeface="宋体" panose="02010600030101010101" pitchFamily="2" charset="-122"/>
                        </a:rPr>
                        <a:t>3000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—6000</a:t>
                      </a:r>
                      <a:r>
                        <a:rPr lang="zh-CN" altLang="en-US" sz="1000" b="0">
                          <a:latin typeface="+mn-ea"/>
                          <a:cs typeface="宋体" panose="02010600030101010101" pitchFamily="2" charset="-122"/>
                        </a:rPr>
                        <a:t>元</a:t>
                      </a:r>
                      <a:r>
                        <a:rPr lang="en-US" altLang="zh-CN" sz="1000" b="0">
                          <a:latin typeface="+mn-ea"/>
                          <a:cs typeface="宋体" panose="02010600030101010101" pitchFamily="2" charset="-122"/>
                        </a:rPr>
                        <a:t>/</a:t>
                      </a:r>
                      <a:r>
                        <a:rPr lang="zh-CN" altLang="en-US" sz="1000" b="0">
                          <a:latin typeface="+mn-ea"/>
                          <a:cs typeface="宋体" panose="02010600030101010101" pitchFamily="2" charset="-122"/>
                        </a:rPr>
                        <a:t>月</a:t>
                      </a:r>
                      <a:endParaRPr lang="zh-CN" altLang="en-US" sz="1000" b="0">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04140" y="834390"/>
            <a:ext cx="2882265" cy="3599815"/>
          </a:xfrm>
          <a:prstGeom prst="rect">
            <a:avLst/>
          </a:prstGeom>
          <a:noFill/>
          <a:ln w="9525">
            <a:noFill/>
          </a:ln>
        </p:spPr>
        <p:txBody>
          <a:bodyPr wrap="square">
            <a:spAutoFit/>
          </a:bodyPr>
          <a:p>
            <a:pPr indent="0" fontAlgn="auto">
              <a:lnSpc>
                <a:spcPct val="150000"/>
              </a:lnSpc>
            </a:pPr>
            <a:r>
              <a:rPr lang="zh-CN" altLang="en-US" sz="800" b="0">
                <a:latin typeface="+mn-ea"/>
                <a:cs typeface="宋体" panose="02010600030101010101" pitchFamily="2" charset="-122"/>
              </a:rPr>
              <a:t>企业名称：湖南启明星孕婴童用品有限公司企业简介：湖南启明星孕婴童用品有限公司</a:t>
            </a:r>
            <a:r>
              <a:rPr lang="en-US" altLang="zh-CN" sz="800" b="0">
                <a:latin typeface="+mn-ea"/>
                <a:cs typeface="宋体" panose="02010600030101010101" pitchFamily="2" charset="-122"/>
              </a:rPr>
              <a:t>,</a:t>
            </a:r>
            <a:r>
              <a:rPr lang="zh-CN" altLang="en-US" sz="800" b="0">
                <a:latin typeface="+mn-ea"/>
                <a:cs typeface="宋体" panose="02010600030101010101" pitchFamily="2" charset="-122"/>
              </a:rPr>
              <a:t>位于株洲市白关</a:t>
            </a:r>
            <a:r>
              <a:rPr lang="en-US" altLang="zh-CN" sz="800" b="0">
                <a:latin typeface="+mn-ea"/>
                <a:cs typeface="Calibri" panose="020F0502020204030204" charset="0"/>
              </a:rPr>
              <a:t>4.0</a:t>
            </a:r>
            <a:r>
              <a:rPr lang="zh-CN" altLang="en-US" sz="800" b="0">
                <a:latin typeface="+mn-ea"/>
                <a:cs typeface="宋体" panose="02010600030101010101" pitchFamily="2" charset="-122"/>
              </a:rPr>
              <a:t>国际服饰城，公司旗下主营品牌有：“威威”“威威天使”“威威婴儿用品”，品牌成立于</a:t>
            </a:r>
            <a:r>
              <a:rPr lang="en-US" altLang="zh-CN" sz="800" b="0">
                <a:latin typeface="+mn-ea"/>
                <a:cs typeface="Calibri" panose="020F0502020204030204" charset="0"/>
              </a:rPr>
              <a:t>1988</a:t>
            </a:r>
            <a:r>
              <a:rPr lang="zh-CN" altLang="en-US" sz="800" b="0">
                <a:latin typeface="+mn-ea"/>
                <a:cs typeface="宋体" panose="02010600030101010101" pitchFamily="2" charset="-122"/>
              </a:rPr>
              <a:t>年，为母婴行业的拓荒者，是一家集研发、生产、销售与售后服务于一体的婴儿用品、服饰、孕育系列的专业公司，一直以来，“启明星”始终不改“感觉需求，智造未来”的创业初衷；以宝宝的健康、舒适为己任的经营理念，坚决执行国家</a:t>
            </a:r>
            <a:r>
              <a:rPr lang="en-US" altLang="zh-CN" sz="800" b="0">
                <a:latin typeface="+mn-ea"/>
                <a:cs typeface="Calibri" panose="020F0502020204030204" charset="0"/>
              </a:rPr>
              <a:t>GB31701-2015</a:t>
            </a:r>
            <a:r>
              <a:rPr lang="zh-CN" altLang="en-US" sz="800" b="0">
                <a:latin typeface="+mn-ea"/>
                <a:cs typeface="宋体" panose="02010600030101010101" pitchFamily="2" charset="-122"/>
              </a:rPr>
              <a:t>安全新标准；以市场为导向；以婴儿各生理阶段为依据；融汇东西方育婴文化，用产品和服务的差异创造优势，拓展市场，提升品牌。湖南启明星公司在不断创新中开发出婴装、床品、护理、尿处理、鞋帽、礼盒等八大类，八百多个规格产品，在面料印染、电脑绗缝、绣花等工艺上都形成了自身独特的工艺文化及产品特色，已成为全国最具影响力的母婴品牌，是同行业专利产品较多的婴儿用品厂家之一联系人： 袁星               联系电话：</a:t>
            </a:r>
            <a:r>
              <a:rPr lang="en-US" altLang="zh-CN" sz="800" b="0">
                <a:latin typeface="+mn-ea"/>
                <a:cs typeface="宋体" panose="02010600030101010101" pitchFamily="2" charset="-122"/>
              </a:rPr>
              <a:t>18273308398</a:t>
            </a:r>
            <a:endParaRPr lang="en-US" altLang="zh-CN" sz="800" b="0">
              <a:latin typeface="+mn-ea"/>
              <a:cs typeface="宋体" panose="02010600030101010101" pitchFamily="2" charset="-122"/>
            </a:endParaRPr>
          </a:p>
          <a:p>
            <a:pPr indent="0" fontAlgn="auto">
              <a:lnSpc>
                <a:spcPct val="150000"/>
              </a:lnSpc>
            </a:pPr>
            <a:r>
              <a:rPr lang="zh-CN" altLang="en-US" sz="800" b="0">
                <a:latin typeface="+mn-ea"/>
                <a:cs typeface="宋体" panose="02010600030101010101" pitchFamily="2" charset="-122"/>
              </a:rPr>
              <a:t>企业地址：湖南省株洲市芦淞区白关</a:t>
            </a:r>
            <a:r>
              <a:rPr lang="en-US" altLang="zh-CN" sz="800" b="0">
                <a:latin typeface="+mn-ea"/>
                <a:cs typeface="宋体" panose="02010600030101010101" pitchFamily="2" charset="-122"/>
              </a:rPr>
              <a:t>4.0</a:t>
            </a:r>
            <a:r>
              <a:rPr lang="zh-CN" altLang="en-US" sz="800" b="0">
                <a:latin typeface="+mn-ea"/>
                <a:cs typeface="宋体" panose="02010600030101010101" pitchFamily="2" charset="-122"/>
              </a:rPr>
              <a:t>国际服饰产业城</a:t>
            </a:r>
            <a:r>
              <a:rPr lang="en-US" altLang="zh-CN" sz="800" b="0">
                <a:latin typeface="+mn-ea"/>
                <a:cs typeface="宋体" panose="02010600030101010101" pitchFamily="2" charset="-122"/>
              </a:rPr>
              <a:t>3</a:t>
            </a:r>
            <a:r>
              <a:rPr lang="zh-CN" altLang="en-US" sz="800" b="0">
                <a:latin typeface="+mn-ea"/>
                <a:cs typeface="宋体" panose="02010600030101010101" pitchFamily="2" charset="-122"/>
              </a:rPr>
              <a:t>栋</a:t>
            </a:r>
            <a:r>
              <a:rPr lang="en-US" altLang="zh-CN" sz="800" b="0">
                <a:latin typeface="+mn-ea"/>
                <a:cs typeface="Calibri" panose="020F0502020204030204" charset="0"/>
              </a:rPr>
              <a:t>5</a:t>
            </a:r>
            <a:r>
              <a:rPr lang="zh-CN" altLang="en-US" sz="800" b="0">
                <a:latin typeface="+mn-ea"/>
                <a:cs typeface="宋体" panose="02010600030101010101" pitchFamily="2" charset="-122"/>
              </a:rPr>
              <a:t>楼</a:t>
            </a:r>
            <a:endParaRPr lang="zh-CN" altLang="en-US" sz="800" b="0">
              <a:latin typeface="+mn-ea"/>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11505" y="310515"/>
            <a:ext cx="7559040" cy="2122805"/>
          </a:xfrm>
          <a:prstGeom prst="rect">
            <a:avLst/>
          </a:prstGeom>
          <a:noFill/>
          <a:ln w="9525">
            <a:noFill/>
          </a:ln>
        </p:spPr>
        <p:txBody>
          <a:bodyPr wrap="square">
            <a:spAutoFit/>
          </a:bodyPr>
          <a:p>
            <a:pPr indent="0" fontAlgn="auto">
              <a:lnSpc>
                <a:spcPts val="1980"/>
              </a:lnSpc>
            </a:pPr>
            <a:r>
              <a:rPr lang="zh-CN" altLang="en-US" sz="1400">
                <a:latin typeface="+mn-ea"/>
                <a:cs typeface="宋体" panose="02010600030101010101" pitchFamily="2" charset="-122"/>
                <a:sym typeface="+mn-ea"/>
              </a:rPr>
              <a:t>企业名称：株洲市远赢服饰有限公司                                           </a:t>
            </a:r>
            <a:endParaRPr lang="zh-CN" altLang="en-US" sz="1400">
              <a:latin typeface="+mn-ea"/>
              <a:cs typeface="宋体" panose="02010600030101010101" pitchFamily="2" charset="-122"/>
              <a:sym typeface="+mn-ea"/>
            </a:endParaRPr>
          </a:p>
          <a:p>
            <a:pPr indent="0" fontAlgn="auto">
              <a:lnSpc>
                <a:spcPts val="1980"/>
              </a:lnSpc>
            </a:pPr>
            <a:r>
              <a:rPr lang="zh-CN" altLang="en-US" sz="1400">
                <a:latin typeface="+mn-ea"/>
                <a:cs typeface="宋体" panose="02010600030101010101" pitchFamily="2" charset="-122"/>
              </a:rPr>
              <a:t>企业简介：本公司是一家专业从事各类职业服装，幼儿园服生产的中型服装企业。本厂建于2003年7月，地处国内十大服装交易市场之一的株洲芦凇商圈的核心位置。公司技术力量雄厚，现有各类设计师，打板师，出样师傅，裁剪师及一线员工100多名，在优秀管理团队的带领下日产成员500多套，另外在广州，温州，深圳均有合作生产厂家。公司从上至下全体员工本着诚信、务实、进取、创新的理念，沟通、协商、利互、双赢是我们的职业原则。</a:t>
            </a:r>
            <a:endParaRPr lang="zh-CN" altLang="en-US" sz="1400">
              <a:latin typeface="+mn-ea"/>
              <a:cs typeface="宋体" panose="02010600030101010101" pitchFamily="2" charset="-122"/>
            </a:endParaRPr>
          </a:p>
          <a:p>
            <a:pPr indent="0" fontAlgn="auto">
              <a:lnSpc>
                <a:spcPts val="1980"/>
              </a:lnSpc>
            </a:pPr>
            <a:r>
              <a:rPr lang="zh-CN" altLang="en-US" sz="1400">
                <a:latin typeface="+mn-ea"/>
                <a:cs typeface="宋体" panose="02010600030101010101" pitchFamily="2" charset="-122"/>
              </a:rPr>
              <a:t>联系人：钟建湘        联系电话 ：13874160988 </a:t>
            </a:r>
            <a:endParaRPr lang="zh-CN" altLang="en-US" sz="1400">
              <a:latin typeface="+mn-ea"/>
              <a:cs typeface="宋体" panose="02010600030101010101" pitchFamily="2" charset="-122"/>
            </a:endParaRPr>
          </a:p>
          <a:p>
            <a:pPr indent="0" fontAlgn="auto">
              <a:lnSpc>
                <a:spcPts val="1980"/>
              </a:lnSpc>
            </a:pPr>
            <a:r>
              <a:rPr lang="zh-CN" altLang="en-US" sz="1400">
                <a:latin typeface="+mn-ea"/>
                <a:cs typeface="宋体" panose="02010600030101010101" pitchFamily="2" charset="-122"/>
              </a:rPr>
              <a:t>企业地址：湖南省株洲市芦淞区白关国际服饰产业城9栋2楼</a:t>
            </a:r>
            <a:endParaRPr lang="zh-CN" altLang="en-US" sz="1400">
              <a:latin typeface="+mn-ea"/>
            </a:endParaRPr>
          </a:p>
        </p:txBody>
      </p:sp>
      <p:graphicFrame>
        <p:nvGraphicFramePr>
          <p:cNvPr id="0" name="表格 -1"/>
          <p:cNvGraphicFramePr/>
          <p:nvPr/>
        </p:nvGraphicFramePr>
        <p:xfrm>
          <a:off x="875030" y="2462530"/>
          <a:ext cx="7793355" cy="2350135"/>
        </p:xfrm>
        <a:graphic>
          <a:graphicData uri="http://schemas.openxmlformats.org/drawingml/2006/table">
            <a:tbl>
              <a:tblPr firstRow="1" bandRow="1">
                <a:tableStyleId>{5940675A-B579-460E-94D1-54222C63F5DA}</a:tableStyleId>
              </a:tblPr>
              <a:tblGrid>
                <a:gridCol w="993140"/>
                <a:gridCol w="837565"/>
                <a:gridCol w="803910"/>
                <a:gridCol w="866140"/>
                <a:gridCol w="838835"/>
                <a:gridCol w="3453765"/>
              </a:tblGrid>
              <a:tr h="302260">
                <a:tc>
                  <a:txBody>
                    <a:bodyPr/>
                    <a:p>
                      <a:pPr indent="0" algn="ctr">
                        <a:buNone/>
                      </a:pPr>
                      <a:r>
                        <a:rPr lang="zh-CN" altLang="en-US" sz="1000" b="1">
                          <a:latin typeface="+mn-ea"/>
                          <a:cs typeface="宋体" panose="02010600030101010101" pitchFamily="2" charset="-122"/>
                        </a:rPr>
                        <a:t>岗位</a:t>
                      </a:r>
                      <a:endParaRPr lang="zh-CN" altLang="en-US" sz="1000" b="1">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n-ea"/>
                          <a:cs typeface="宋体" panose="02010600030101010101" pitchFamily="2" charset="-122"/>
                        </a:rPr>
                        <a:t>人数</a:t>
                      </a:r>
                      <a:endParaRPr lang="zh-CN" altLang="en-US" sz="1000" b="1">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000" b="1">
                          <a:latin typeface="+mn-ea"/>
                          <a:cs typeface="宋体" panose="02010600030101010101" pitchFamily="2" charset="-122"/>
                        </a:rPr>
                        <a:t>性别</a:t>
                      </a:r>
                      <a:endParaRPr lang="zh-CN" altLang="en-US" sz="1000" b="1">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n-ea"/>
                          <a:cs typeface="宋体" panose="02010600030101010101" pitchFamily="2" charset="-122"/>
                          <a:sym typeface="+mn-ea"/>
                        </a:rPr>
                        <a:t>学历要求</a:t>
                      </a:r>
                      <a:endParaRPr lang="zh-CN" altLang="en-US" sz="1000" b="1">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n-ea"/>
                          <a:cs typeface="宋体" panose="02010600030101010101" pitchFamily="2" charset="-122"/>
                          <a:sym typeface="+mn-ea"/>
                        </a:rPr>
                        <a:t>年龄要求</a:t>
                      </a:r>
                      <a:endParaRPr lang="zh-CN" altLang="en-US" sz="1000" b="1">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000" b="1">
                          <a:latin typeface="+mn-ea"/>
                          <a:cs typeface="宋体" panose="02010600030101010101" pitchFamily="2" charset="-122"/>
                        </a:rPr>
                        <a:t>薪资</a:t>
                      </a:r>
                      <a:endParaRPr lang="zh-CN" altLang="en-US" sz="1000" b="1">
                        <a:latin typeface="+mn-ea"/>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4480">
                <a:tc>
                  <a:txBody>
                    <a:bodyPr/>
                    <a:p>
                      <a:pPr algn="ctr">
                        <a:lnSpc>
                          <a:spcPct val="50000"/>
                        </a:lnSpc>
                        <a:buNone/>
                      </a:pPr>
                      <a:r>
                        <a:rPr lang="zh-CN" altLang="en-US" sz="800" b="0">
                          <a:latin typeface="+mn-ea"/>
                          <a:cs typeface="宋体" panose="02010600030101010101" pitchFamily="2" charset="-122"/>
                          <a:sym typeface="+mn-ea"/>
                        </a:rPr>
                        <a:t>服装缝制工</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zh-CN" altLang="en-US" sz="800" b="0">
                          <a:latin typeface="+mn-ea"/>
                          <a:cs typeface="宋体" panose="02010600030101010101" pitchFamily="2" charset="-122"/>
                          <a:sym typeface="+mn-ea"/>
                        </a:rPr>
                        <a:t> </a:t>
                      </a:r>
                      <a:r>
                        <a:rPr lang="en-US" altLang="zh-CN" sz="800" b="0">
                          <a:latin typeface="+mn-ea"/>
                          <a:cs typeface="宋体" panose="02010600030101010101" pitchFamily="2" charset="-122"/>
                          <a:sym typeface="+mn-ea"/>
                        </a:rPr>
                        <a:t>20</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r>
                        <a:rPr lang="zh-CN" altLang="en-US" sz="800" b="0">
                          <a:latin typeface="+mn-ea"/>
                          <a:cs typeface="宋体" panose="02010600030101010101" pitchFamily="2" charset="-122"/>
                          <a:sym typeface="+mn-ea"/>
                        </a:rPr>
                        <a:t>    </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zh-CN" altLang="en-US" sz="800" b="0">
                          <a:latin typeface="+mn-ea"/>
                          <a:cs typeface="宋体" panose="02010600030101010101" pitchFamily="2" charset="-122"/>
                          <a:sym typeface="+mn-ea"/>
                        </a:rPr>
                        <a:t>年薪</a:t>
                      </a:r>
                      <a:r>
                        <a:rPr lang="en-US" altLang="zh-CN" sz="800" b="0">
                          <a:latin typeface="+mn-ea"/>
                          <a:cs typeface="Calibri" panose="020F0502020204030204" charset="0"/>
                          <a:sym typeface="+mn-ea"/>
                        </a:rPr>
                        <a:t>4</a:t>
                      </a:r>
                      <a:r>
                        <a:rPr lang="zh-CN" altLang="en-US" sz="800" b="0">
                          <a:latin typeface="+mn-ea"/>
                          <a:cs typeface="宋体" panose="02010600030101010101" pitchFamily="2" charset="-122"/>
                          <a:sym typeface="+mn-ea"/>
                        </a:rPr>
                        <a:t>万</a:t>
                      </a:r>
                      <a:r>
                        <a:rPr lang="en-US" altLang="zh-CN" sz="800" b="0">
                          <a:latin typeface="+mn-ea"/>
                          <a:cs typeface="宋体" panose="02010600030101010101" pitchFamily="2" charset="-122"/>
                          <a:sym typeface="+mn-ea"/>
                        </a:rPr>
                        <a:t>-</a:t>
                      </a:r>
                      <a:r>
                        <a:rPr lang="en-US" altLang="zh-CN" sz="800" b="0">
                          <a:latin typeface="+mn-ea"/>
                          <a:cs typeface="Calibri" panose="020F0502020204030204" charset="0"/>
                          <a:sym typeface="+mn-ea"/>
                        </a:rPr>
                        <a:t>6</a:t>
                      </a:r>
                      <a:r>
                        <a:rPr lang="zh-CN" altLang="en-US" sz="800" b="0">
                          <a:latin typeface="+mn-ea"/>
                          <a:cs typeface="宋体" panose="02010600030101010101" pitchFamily="2" charset="-122"/>
                          <a:sym typeface="+mn-ea"/>
                        </a:rPr>
                        <a:t>万以上（计件）</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230">
                <a:tc>
                  <a:txBody>
                    <a:bodyPr/>
                    <a:p>
                      <a:pPr algn="ctr">
                        <a:lnSpc>
                          <a:spcPct val="50000"/>
                        </a:lnSpc>
                        <a:buNone/>
                      </a:pPr>
                      <a:r>
                        <a:rPr lang="zh-CN" altLang="en-US" sz="800" b="0">
                          <a:latin typeface="+mn-ea"/>
                          <a:cs typeface="宋体" panose="02010600030101010101" pitchFamily="2" charset="-122"/>
                          <a:sym typeface="+mn-ea"/>
                        </a:rPr>
                        <a:t>服装裁剪师</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en-US" altLang="zh-CN" sz="800" b="0">
                          <a:latin typeface="+mn-ea"/>
                          <a:cs typeface="宋体" panose="02010600030101010101" pitchFamily="2" charset="-122"/>
                          <a:sym typeface="+mn-ea"/>
                        </a:rPr>
                        <a:t>1</a:t>
                      </a:r>
                      <a:endParaRPr lang="en-US" altLang="zh-CN"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80000"/>
                        </a:lnSpc>
                        <a:buNone/>
                      </a:pPr>
                      <a:r>
                        <a:rPr lang="en-US" altLang="zh-CN" sz="800">
                          <a:latin typeface="+mn-ea"/>
                          <a:cs typeface="宋体" panose="02010600030101010101" pitchFamily="2" charset="-122"/>
                          <a:sym typeface="+mn-ea"/>
                        </a:rPr>
                        <a:t> 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en-US" altLang="zh-CN" sz="800" b="0">
                          <a:latin typeface="+mn-ea"/>
                          <a:cs typeface="Calibri" panose="020F0502020204030204" charset="0"/>
                          <a:sym typeface="+mn-ea"/>
                        </a:rPr>
                        <a:t>2000</a:t>
                      </a:r>
                      <a:r>
                        <a:rPr lang="zh-CN" altLang="en-US" sz="800" b="0">
                          <a:latin typeface="+mn-ea"/>
                          <a:cs typeface="Calibri" panose="020F0502020204030204" charset="0"/>
                          <a:sym typeface="+mn-ea"/>
                        </a:rPr>
                        <a:t>元</a:t>
                      </a:r>
                      <a:r>
                        <a:rPr lang="en-US" altLang="zh-CN" sz="800" b="0">
                          <a:latin typeface="+mn-ea"/>
                          <a:cs typeface="Calibri" panose="020F0502020204030204" charset="0"/>
                          <a:sym typeface="+mn-ea"/>
                        </a:rPr>
                        <a:t>-3000</a:t>
                      </a:r>
                      <a:r>
                        <a:rPr lang="zh-CN" altLang="en-US" sz="800" b="0">
                          <a:latin typeface="+mn-ea"/>
                          <a:cs typeface="Calibri" panose="020F0502020204030204" charset="0"/>
                          <a:sym typeface="+mn-ea"/>
                        </a:rPr>
                        <a:t>元</a:t>
                      </a:r>
                      <a:endParaRPr lang="zh-CN" altLang="en-US" sz="800" b="0">
                        <a:latin typeface="+mn-ea"/>
                        <a:cs typeface="Calibri" panose="020F0502020204030204" charset="0"/>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230">
                <a:tc>
                  <a:txBody>
                    <a:bodyPr/>
                    <a:p>
                      <a:pPr algn="ctr">
                        <a:lnSpc>
                          <a:spcPct val="50000"/>
                        </a:lnSpc>
                        <a:buNone/>
                      </a:pPr>
                      <a:r>
                        <a:rPr lang="zh-CN" altLang="en-US" sz="800" b="0">
                          <a:latin typeface="+mn-ea"/>
                          <a:cs typeface="宋体" panose="02010600030101010101" pitchFamily="2" charset="-122"/>
                          <a:sym typeface="+mn-ea"/>
                        </a:rPr>
                        <a:t>烫工</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zh-CN" altLang="en-US" sz="800" b="0">
                          <a:latin typeface="+mn-ea"/>
                          <a:cs typeface="宋体" panose="02010600030101010101" pitchFamily="2" charset="-122"/>
                        </a:rPr>
                        <a:t>5</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80000"/>
                        </a:lnSpc>
                        <a:buNone/>
                      </a:pPr>
                      <a:r>
                        <a:rPr lang="en-US" altLang="zh-CN" sz="800">
                          <a:latin typeface="+mn-ea"/>
                          <a:cs typeface="宋体" panose="02010600030101010101" pitchFamily="2" charset="-122"/>
                          <a:sym typeface="+mn-ea"/>
                        </a:rPr>
                        <a:t> 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en-US" altLang="zh-CN" sz="800" b="0">
                          <a:latin typeface="+mn-ea"/>
                          <a:cs typeface="Calibri" panose="020F0502020204030204" charset="0"/>
                          <a:sym typeface="+mn-ea"/>
                        </a:rPr>
                        <a:t>4000</a:t>
                      </a:r>
                      <a:r>
                        <a:rPr lang="zh-CN" altLang="en-US" sz="800" b="0">
                          <a:latin typeface="+mn-ea"/>
                          <a:cs typeface="Calibri" panose="020F0502020204030204" charset="0"/>
                          <a:sym typeface="+mn-ea"/>
                        </a:rPr>
                        <a:t>元</a:t>
                      </a:r>
                      <a:r>
                        <a:rPr lang="en-US" altLang="zh-CN" sz="800" b="0">
                          <a:latin typeface="+mn-ea"/>
                          <a:cs typeface="Calibri" panose="020F0502020204030204" charset="0"/>
                          <a:sym typeface="+mn-ea"/>
                        </a:rPr>
                        <a:t>-7000</a:t>
                      </a:r>
                      <a:r>
                        <a:rPr lang="zh-CN" altLang="en-US" sz="800" b="0">
                          <a:latin typeface="+mn-ea"/>
                          <a:cs typeface="Calibri" panose="020F0502020204030204" charset="0"/>
                          <a:sym typeface="+mn-ea"/>
                        </a:rPr>
                        <a:t>元</a:t>
                      </a:r>
                      <a:r>
                        <a:rPr lang="zh-CN" altLang="en-US" sz="800" b="0">
                          <a:latin typeface="+mn-ea"/>
                          <a:cs typeface="宋体" panose="02010600030101010101" pitchFamily="2" charset="-122"/>
                          <a:sym typeface="+mn-ea"/>
                        </a:rPr>
                        <a:t>（底薪加计件）</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p>
                      <a:pPr algn="ctr">
                        <a:lnSpc>
                          <a:spcPct val="50000"/>
                        </a:lnSpc>
                        <a:buNone/>
                      </a:pPr>
                      <a:r>
                        <a:rPr lang="zh-CN" altLang="en-US" sz="800" b="0">
                          <a:latin typeface="+mn-ea"/>
                          <a:cs typeface="宋体" panose="02010600030101010101" pitchFamily="2" charset="-122"/>
                        </a:rPr>
                        <a:t>点位</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en-US" altLang="zh-CN" sz="800" b="0">
                          <a:latin typeface="+mn-ea"/>
                          <a:cs typeface="宋体" panose="02010600030101010101" pitchFamily="2" charset="-122"/>
                        </a:rPr>
                        <a:t>2</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zh-CN" altLang="en-US" sz="800" b="0">
                          <a:latin typeface="+mn-ea"/>
                          <a:cs typeface="宋体" panose="02010600030101010101" pitchFamily="2" charset="-122"/>
                          <a:sym typeface="+mn-ea"/>
                        </a:rPr>
                        <a:t>计时</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algn="ctr">
                        <a:lnSpc>
                          <a:spcPct val="50000"/>
                        </a:lnSpc>
                        <a:buNone/>
                      </a:pPr>
                      <a:r>
                        <a:rPr lang="zh-CN" altLang="en-US" sz="800" b="0">
                          <a:latin typeface="+mn-ea"/>
                          <a:cs typeface="宋体" panose="02010600030101010101" pitchFamily="2" charset="-122"/>
                          <a:sym typeface="+mn-ea"/>
                        </a:rPr>
                        <a:t>书包工艺师</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en-US" altLang="zh-CN" sz="800" b="0">
                          <a:latin typeface="+mn-ea"/>
                          <a:cs typeface="宋体" panose="02010600030101010101" pitchFamily="2" charset="-122"/>
                        </a:rPr>
                        <a:t>1</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zh-CN" altLang="en-US" sz="800" b="0">
                          <a:latin typeface="+mn-ea"/>
                          <a:cs typeface="宋体" panose="02010600030101010101" pitchFamily="2" charset="-122"/>
                          <a:sym typeface="+mn-ea"/>
                        </a:rPr>
                        <a:t>薪资面议</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050">
                <a:tc>
                  <a:txBody>
                    <a:bodyPr/>
                    <a:p>
                      <a:pPr algn="ctr">
                        <a:lnSpc>
                          <a:spcPct val="50000"/>
                        </a:lnSpc>
                        <a:buNone/>
                      </a:pPr>
                      <a:r>
                        <a:rPr lang="zh-CN" altLang="en-US" sz="800" b="0">
                          <a:latin typeface="+mn-ea"/>
                          <a:cs typeface="宋体" panose="02010600030101010101" pitchFamily="2" charset="-122"/>
                          <a:sym typeface="+mn-ea"/>
                        </a:rPr>
                        <a:t>书包车工</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en-US" altLang="zh-CN" sz="800" b="0">
                          <a:latin typeface="+mn-ea"/>
                          <a:cs typeface="宋体" panose="02010600030101010101" pitchFamily="2" charset="-122"/>
                        </a:rPr>
                        <a:t>10</a:t>
                      </a:r>
                      <a:endParaRPr lang="en-US" altLang="zh-CN"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zh-CN" altLang="en-US" sz="800" b="0">
                          <a:latin typeface="+mn-ea"/>
                          <a:cs typeface="宋体" panose="02010600030101010101" pitchFamily="2" charset="-122"/>
                        </a:rPr>
                        <a:t>男女不限</a:t>
                      </a:r>
                      <a:endParaRPr lang="zh-CN" altLang="en-US" sz="800" b="0">
                        <a:latin typeface="+mn-ea"/>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b="0">
                          <a:latin typeface="+mn-ea"/>
                          <a:cs typeface="宋体" panose="02010600030101010101" pitchFamily="2" charset="-122"/>
                          <a:sym typeface="+mn-ea"/>
                        </a:rPr>
                        <a:t>45</a:t>
                      </a:r>
                      <a:r>
                        <a:rPr lang="zh-CN" altLang="en-US" sz="800" b="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zh-CN" altLang="en-US" sz="800" b="0">
                          <a:latin typeface="+mn-ea"/>
                          <a:cs typeface="宋体" panose="02010600030101010101" pitchFamily="2" charset="-122"/>
                          <a:sym typeface="+mn-ea"/>
                        </a:rPr>
                        <a:t>计件</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230">
                <a:tc>
                  <a:txBody>
                    <a:bodyPr/>
                    <a:p>
                      <a:pPr algn="ctr">
                        <a:lnSpc>
                          <a:spcPct val="50000"/>
                        </a:lnSpc>
                        <a:buNone/>
                      </a:pPr>
                      <a:r>
                        <a:rPr lang="zh-CN" altLang="en-US" sz="800" b="0">
                          <a:latin typeface="+mn-ea"/>
                          <a:cs typeface="宋体" panose="02010600030101010101" pitchFamily="2" charset="-122"/>
                          <a:sym typeface="+mn-ea"/>
                        </a:rPr>
                        <a:t>业务</a:t>
                      </a: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50000"/>
                        </a:lnSpc>
                        <a:buNone/>
                      </a:pPr>
                      <a:r>
                        <a:rPr lang="en-US" altLang="zh-CN" sz="800" b="0">
                          <a:latin typeface="+mn-ea"/>
                          <a:cs typeface="宋体" panose="02010600030101010101" pitchFamily="2" charset="-122"/>
                          <a:sym typeface="+mn-ea"/>
                        </a:rPr>
                        <a:t>5</a:t>
                      </a:r>
                      <a:endParaRPr lang="en-US" altLang="zh-CN"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男女不限</a:t>
                      </a:r>
                      <a:endParaRPr lang="zh-CN" altLang="en-US" sz="800" b="0">
                        <a:latin typeface="+mn-ea"/>
                        <a:cs typeface="宋体" panose="02010600030101010101" pitchFamily="2" charset="-122"/>
                        <a:sym typeface="+mn-ea"/>
                      </a:endParaRPr>
                    </a:p>
                    <a:p>
                      <a:pPr algn="ctr" fontAlgn="auto">
                        <a:lnSpc>
                          <a:spcPct val="4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5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50000"/>
                        </a:lnSpc>
                        <a:buNone/>
                      </a:pPr>
                      <a:r>
                        <a:rPr lang="en-US" altLang="zh-CN" sz="800">
                          <a:latin typeface="+mn-ea"/>
                          <a:cs typeface="宋体" panose="02010600030101010101" pitchFamily="2" charset="-122"/>
                          <a:sym typeface="+mn-ea"/>
                        </a:rPr>
                        <a:t>  </a:t>
                      </a:r>
                      <a:r>
                        <a:rPr lang="zh-CN" altLang="en-US" sz="800">
                          <a:latin typeface="+mn-ea"/>
                          <a:cs typeface="宋体" panose="02010600030101010101" pitchFamily="2" charset="-122"/>
                          <a:sym typeface="+mn-ea"/>
                        </a:rPr>
                        <a:t>初中文化</a:t>
                      </a:r>
                      <a:endParaRPr lang="zh-CN" altLang="en-US" sz="800" b="0">
                        <a:latin typeface="+mn-ea"/>
                        <a:cs typeface="宋体" panose="02010600030101010101" pitchFamily="2" charset="-122"/>
                        <a:sym typeface="+mn-ea"/>
                      </a:endParaRPr>
                    </a:p>
                    <a:p>
                      <a:pPr indent="0" algn="ctr" fontAlgn="auto">
                        <a:lnSpc>
                          <a:spcPct val="50000"/>
                        </a:lnSpc>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80000"/>
                        </a:lnSpc>
                        <a:buNone/>
                      </a:pPr>
                      <a:r>
                        <a:rPr lang="en-US" altLang="zh-CN" sz="800">
                          <a:latin typeface="+mn-ea"/>
                          <a:cs typeface="宋体" panose="02010600030101010101" pitchFamily="2" charset="-122"/>
                          <a:sym typeface="+mn-ea"/>
                        </a:rPr>
                        <a:t>        </a:t>
                      </a:r>
                      <a:endParaRPr lang="en-US" altLang="zh-CN" sz="800">
                        <a:latin typeface="+mn-ea"/>
                        <a:cs typeface="宋体" panose="02010600030101010101" pitchFamily="2" charset="-122"/>
                        <a:sym typeface="+mn-ea"/>
                      </a:endParaRPr>
                    </a:p>
                    <a:p>
                      <a:pPr indent="0" algn="ctr" fontAlgn="auto">
                        <a:lnSpc>
                          <a:spcPct val="80000"/>
                        </a:lnSpc>
                        <a:buNone/>
                      </a:pPr>
                      <a:r>
                        <a:rPr lang="en-US" altLang="zh-CN" sz="800">
                          <a:latin typeface="+mn-ea"/>
                          <a:cs typeface="宋体" panose="02010600030101010101" pitchFamily="2" charset="-122"/>
                          <a:sym typeface="+mn-ea"/>
                        </a:rPr>
                        <a:t>  45</a:t>
                      </a:r>
                      <a:r>
                        <a:rPr lang="zh-CN" altLang="en-US" sz="800">
                          <a:latin typeface="+mn-ea"/>
                          <a:cs typeface="宋体" panose="02010600030101010101" pitchFamily="2" charset="-122"/>
                          <a:sym typeface="+mn-ea"/>
                        </a:rPr>
                        <a:t>岁以下</a:t>
                      </a:r>
                      <a:endParaRPr lang="zh-CN" altLang="en-US" sz="800" b="0">
                        <a:latin typeface="+mn-ea"/>
                        <a:cs typeface="宋体" panose="02010600030101010101" pitchFamily="2" charset="-122"/>
                        <a:sym typeface="+mn-ea"/>
                      </a:endParaRPr>
                    </a:p>
                    <a:p>
                      <a:pPr indent="0" algn="ctr" fontAlgn="auto">
                        <a:buNone/>
                      </a:pPr>
                      <a:endParaRPr lang="zh-CN" altLang="en-US" sz="800" b="0">
                        <a:latin typeface="+mn-ea"/>
                        <a:cs typeface="宋体" panose="02010600030101010101" pitchFamily="2" charset="-122"/>
                        <a:sym typeface="+mn-ea"/>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10000"/>
                        </a:lnSpc>
                        <a:buNone/>
                      </a:pPr>
                      <a:r>
                        <a:rPr lang="zh-CN" altLang="en-US" sz="800" b="0">
                          <a:latin typeface="+mn-ea"/>
                          <a:cs typeface="宋体" panose="02010600030101010101" pitchFamily="2" charset="-122"/>
                          <a:sym typeface="+mn-ea"/>
                        </a:rPr>
                        <a:t>底薪</a:t>
                      </a:r>
                      <a:r>
                        <a:rPr lang="en-US" altLang="zh-CN" sz="800" b="0">
                          <a:latin typeface="+mn-ea"/>
                          <a:cs typeface="Calibri" panose="020F0502020204030204" charset="0"/>
                          <a:sym typeface="+mn-ea"/>
                        </a:rPr>
                        <a:t>+</a:t>
                      </a:r>
                      <a:r>
                        <a:rPr lang="zh-CN" altLang="en-US" sz="800" b="0">
                          <a:latin typeface="+mn-ea"/>
                          <a:cs typeface="宋体" panose="02010600030101010101" pitchFamily="2" charset="-122"/>
                          <a:sym typeface="+mn-ea"/>
                        </a:rPr>
                        <a:t>提成</a:t>
                      </a:r>
                      <a:endParaRPr lang="zh-CN" altLang="en-US" sz="800" b="0">
                        <a:latin typeface="+mn-ea"/>
                        <a:cs typeface="宋体" panose="02010600030101010101" pitchFamily="2" charset="-122"/>
                        <a:sym typeface="+mn-ea"/>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玉城丁明">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模板页面">
  <a:themeElements>
    <a:clrScheme name="Custom 1">
      <a:dk1>
        <a:srgbClr val="000000"/>
      </a:dk1>
      <a:lt1>
        <a:srgbClr val="FFFFFF"/>
      </a:lt1>
      <a:dk2>
        <a:srgbClr val="000000"/>
      </a:dk2>
      <a:lt2>
        <a:srgbClr val="FFFFFF"/>
      </a:lt2>
      <a:accent1>
        <a:srgbClr val="2EC5B6"/>
      </a:accent1>
      <a:accent2>
        <a:srgbClr val="262626"/>
      </a:accent2>
      <a:accent3>
        <a:srgbClr val="2DC450"/>
      </a:accent3>
      <a:accent4>
        <a:srgbClr val="1C7831"/>
      </a:accent4>
      <a:accent5>
        <a:srgbClr val="3B3B3B"/>
      </a:accent5>
      <a:accent6>
        <a:srgbClr val="C4C4C4"/>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5435</Words>
  <Application>WPS 演示</Application>
  <PresentationFormat>全屏显示(16:9)</PresentationFormat>
  <Paragraphs>942</Paragraphs>
  <Slides>11</Slides>
  <Notes>35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Arial</vt:lpstr>
      <vt:lpstr>宋体</vt:lpstr>
      <vt:lpstr>Wingdings</vt:lpstr>
      <vt:lpstr>微软雅黑</vt:lpstr>
      <vt:lpstr>Century Gothic</vt:lpstr>
      <vt:lpstr>Calibri</vt:lpstr>
      <vt:lpstr>Arial Unicode MS</vt:lpstr>
      <vt:lpstr>玉城丁明</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玉城丁明;</dc:title>
  <dc:creator/>
  <cp:keywords>玉城丁明</cp:keywords>
  <cp:lastModifiedBy>蒙某某゜</cp:lastModifiedBy>
  <cp:revision>204</cp:revision>
  <dcterms:created xsi:type="dcterms:W3CDTF">2015-12-11T17:46:00Z</dcterms:created>
  <dcterms:modified xsi:type="dcterms:W3CDTF">2018-01-26T07:23:52Z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